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257" r:id="rId3"/>
    <p:sldId id="285" r:id="rId4"/>
    <p:sldId id="286" r:id="rId5"/>
    <p:sldId id="258" r:id="rId6"/>
    <p:sldId id="259" r:id="rId7"/>
    <p:sldId id="260" r:id="rId8"/>
    <p:sldId id="261" r:id="rId9"/>
    <p:sldId id="262" r:id="rId10"/>
    <p:sldId id="263" r:id="rId11"/>
    <p:sldId id="264" r:id="rId12"/>
    <p:sldId id="277" r:id="rId13"/>
    <p:sldId id="278" r:id="rId14"/>
    <p:sldId id="279" r:id="rId15"/>
    <p:sldId id="280" r:id="rId16"/>
    <p:sldId id="281" r:id="rId17"/>
    <p:sldId id="282" r:id="rId18"/>
    <p:sldId id="271" r:id="rId19"/>
    <p:sldId id="272" r:id="rId20"/>
    <p:sldId id="273" r:id="rId21"/>
    <p:sldId id="284" r:id="rId22"/>
    <p:sldId id="287" r:id="rId23"/>
  </p:sldIdLst>
  <p:sldSz cx="8953500" cy="6718300"/>
  <p:notesSz cx="6797675" cy="9926638"/>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453438"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906961"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1360450"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1813929"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2267413"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2720899"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3174382"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3627866"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CD7"/>
          </a:solidFill>
        </a:fill>
      </a:tcStyle>
    </a:wholeTbl>
    <a:band2H>
      <a:tcTxStyle/>
      <a:tcStyle>
        <a:tcBdr/>
        <a:fill>
          <a:solidFill>
            <a:srgbClr val="F0F6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CAD7CC"/>
          </a:solidFill>
        </a:fill>
      </a:tcStyle>
    </a:wholeTbl>
    <a:band2H>
      <a:tcTxStyle/>
      <a:tcStyle>
        <a:tcBdr/>
        <a:fill>
          <a:solidFill>
            <a:srgbClr val="E6ECE7"/>
          </a:solidFill>
        </a:fill>
      </a:tcStyle>
    </a:band2H>
    <a:firstCol>
      <a:tcTxStyle b="on" i="off">
        <a:fontRef idx="major">
          <a:srgbClr val="000000"/>
        </a:fontRef>
        <a:srgbClr val="000000"/>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CAD7CC"/>
          </a:solidFill>
        </a:fill>
      </a:tcStyle>
    </a:firstCol>
    <a:lastRow>
      <a:tcTxStyle b="on" i="off">
        <a:fontRef idx="major">
          <a:srgbClr val="000000"/>
        </a:fontRef>
        <a:srgbClr val="000000"/>
      </a:tcTxStyle>
      <a:tcStyle>
        <a:tcBdr>
          <a:left>
            <a:ln w="12700" cap="flat">
              <a:solidFill>
                <a:schemeClr val="accent3"/>
              </a:solidFill>
              <a:prstDash val="solid"/>
              <a:round/>
            </a:ln>
          </a:left>
          <a:right>
            <a:ln w="12700" cap="flat">
              <a:solidFill>
                <a:schemeClr val="accent3"/>
              </a:solidFill>
              <a:prstDash val="solid"/>
              <a:round/>
            </a:ln>
          </a:right>
          <a:top>
            <a:ln w="254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E6ECE7"/>
          </a:solidFill>
        </a:fill>
      </a:tcStyle>
    </a:lastRow>
    <a:firstRow>
      <a:tcTxStyle b="on" i="off">
        <a:fontRef idx="major">
          <a:srgbClr val="000000"/>
        </a:fontRef>
        <a:srgbClr val="000000"/>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E6ECE7"/>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7CC"/>
          </a:solidFill>
        </a:fill>
      </a:tcStyle>
    </a:wholeTbl>
    <a:band2H>
      <a:tcTxStyle/>
      <a:tcStyle>
        <a:tcBdr/>
        <a:fill>
          <a:solidFill>
            <a:srgbClr val="E6EC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1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2DCBE445-7480-465B-AEBB-20892D7A94DF}" type="datetimeFigureOut">
              <a:rPr lang="zh-TW" altLang="en-US" smtClean="0"/>
              <a:t>2018/6/7</a:t>
            </a:fld>
            <a:endParaRPr lang="zh-TW" altLang="en-US"/>
          </a:p>
        </p:txBody>
      </p:sp>
      <p:sp>
        <p:nvSpPr>
          <p:cNvPr id="4" name="頁尾版面配置區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E2A706F3-80EA-47FD-9A9B-F72535B8FF1A}" type="slidenum">
              <a:rPr lang="zh-TW" altLang="en-US" smtClean="0"/>
              <a:t>‹#›</a:t>
            </a:fld>
            <a:endParaRPr lang="zh-TW" altLang="en-US"/>
          </a:p>
        </p:txBody>
      </p:sp>
    </p:spTree>
    <p:extLst>
      <p:ext uri="{BB962C8B-B14F-4D97-AF65-F5344CB8AC3E}">
        <p14:creationId xmlns:p14="http://schemas.microsoft.com/office/powerpoint/2010/main" val="30574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xfrm>
            <a:off x="919163" y="744538"/>
            <a:ext cx="4959350" cy="3722687"/>
          </a:xfrm>
          <a:prstGeom prst="rect">
            <a:avLst/>
          </a:prstGeom>
        </p:spPr>
        <p:txBody>
          <a:bodyPr/>
          <a:lstStyle/>
          <a:p>
            <a:endParaRPr/>
          </a:p>
        </p:txBody>
      </p:sp>
      <p:sp>
        <p:nvSpPr>
          <p:cNvPr id="334" name="Shape 334"/>
          <p:cNvSpPr>
            <a:spLocks noGrp="1"/>
          </p:cNvSpPr>
          <p:nvPr>
            <p:ph type="body" sz="quarter" idx="1"/>
          </p:nvPr>
        </p:nvSpPr>
        <p:spPr>
          <a:xfrm>
            <a:off x="906357" y="4715153"/>
            <a:ext cx="4984962" cy="4466987"/>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88068" latinLnBrk="0">
      <a:defRPr sz="1600">
        <a:latin typeface="+mj-lt"/>
        <a:ea typeface="+mj-ea"/>
        <a:cs typeface="+mj-cs"/>
        <a:sym typeface="Arial"/>
      </a:defRPr>
    </a:lvl1pPr>
    <a:lvl2pPr indent="228600" defTabSz="888068" latinLnBrk="0">
      <a:defRPr sz="1600">
        <a:latin typeface="+mj-lt"/>
        <a:ea typeface="+mj-ea"/>
        <a:cs typeface="+mj-cs"/>
        <a:sym typeface="Arial"/>
      </a:defRPr>
    </a:lvl2pPr>
    <a:lvl3pPr indent="457200" defTabSz="888068" latinLnBrk="0">
      <a:defRPr sz="1600">
        <a:latin typeface="+mj-lt"/>
        <a:ea typeface="+mj-ea"/>
        <a:cs typeface="+mj-cs"/>
        <a:sym typeface="Arial"/>
      </a:defRPr>
    </a:lvl3pPr>
    <a:lvl4pPr indent="685800" defTabSz="888068" latinLnBrk="0">
      <a:defRPr sz="1600">
        <a:latin typeface="+mj-lt"/>
        <a:ea typeface="+mj-ea"/>
        <a:cs typeface="+mj-cs"/>
        <a:sym typeface="Arial"/>
      </a:defRPr>
    </a:lvl4pPr>
    <a:lvl5pPr indent="914400" defTabSz="888068" latinLnBrk="0">
      <a:defRPr sz="1600">
        <a:latin typeface="+mj-lt"/>
        <a:ea typeface="+mj-ea"/>
        <a:cs typeface="+mj-cs"/>
        <a:sym typeface="Arial"/>
      </a:defRPr>
    </a:lvl5pPr>
    <a:lvl6pPr indent="1143000" defTabSz="888068" latinLnBrk="0">
      <a:defRPr sz="1600">
        <a:latin typeface="+mj-lt"/>
        <a:ea typeface="+mj-ea"/>
        <a:cs typeface="+mj-cs"/>
        <a:sym typeface="Arial"/>
      </a:defRPr>
    </a:lvl6pPr>
    <a:lvl7pPr indent="1371600" defTabSz="888068" latinLnBrk="0">
      <a:defRPr sz="1600">
        <a:latin typeface="+mj-lt"/>
        <a:ea typeface="+mj-ea"/>
        <a:cs typeface="+mj-cs"/>
        <a:sym typeface="Arial"/>
      </a:defRPr>
    </a:lvl7pPr>
    <a:lvl8pPr indent="1600200" defTabSz="888068" latinLnBrk="0">
      <a:defRPr sz="1600">
        <a:latin typeface="+mj-lt"/>
        <a:ea typeface="+mj-ea"/>
        <a:cs typeface="+mj-cs"/>
        <a:sym typeface="Arial"/>
      </a:defRPr>
    </a:lvl8pPr>
    <a:lvl9pPr indent="1828800" defTabSz="888068" latinLnBrk="0">
      <a:defRPr sz="16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546241" y="5792068"/>
            <a:ext cx="5741448" cy="1337882"/>
          </a:xfrm>
          <a:prstGeom prst="rect">
            <a:avLst/>
          </a:prstGeom>
        </p:spPr>
        <p:txBody>
          <a:bodyPr spcFirstLastPara="1" wrap="square" lIns="0" tIns="0" rIns="0" bIns="0" anchor="t" anchorCtr="0">
            <a:noAutofit/>
          </a:bodyPr>
          <a:lstStyle/>
          <a:p>
            <a:pPr marL="0" lvl="0" indent="0" rtl="0">
              <a:spcBef>
                <a:spcPts val="0"/>
              </a:spcBef>
              <a:spcAft>
                <a:spcPts val="0"/>
              </a:spcAft>
              <a:buNone/>
            </a:pPr>
            <a:endParaRPr/>
          </a:p>
        </p:txBody>
      </p:sp>
      <p:sp>
        <p:nvSpPr>
          <p:cNvPr id="64" name="Shape 64"/>
          <p:cNvSpPr>
            <a:spLocks noGrp="1" noRot="1" noChangeAspect="1"/>
          </p:cNvSpPr>
          <p:nvPr>
            <p:ph type="sldImg" idx="2"/>
          </p:nvPr>
        </p:nvSpPr>
        <p:spPr>
          <a:xfrm>
            <a:off x="214313" y="673100"/>
            <a:ext cx="6316662" cy="47418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62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546241" y="5792068"/>
            <a:ext cx="5741448" cy="1337882"/>
          </a:xfrm>
          <a:prstGeom prst="rect">
            <a:avLst/>
          </a:prstGeom>
        </p:spPr>
        <p:txBody>
          <a:bodyPr spcFirstLastPara="1" wrap="square" lIns="0" tIns="0" rIns="0" bIns="0" anchor="t" anchorCtr="0">
            <a:noAutofit/>
          </a:bodyPr>
          <a:lstStyle/>
          <a:p>
            <a:pPr marL="0" lvl="0" indent="0" rtl="0">
              <a:spcBef>
                <a:spcPts val="0"/>
              </a:spcBef>
              <a:spcAft>
                <a:spcPts val="0"/>
              </a:spcAft>
              <a:buNone/>
            </a:pPr>
            <a:endParaRPr/>
          </a:p>
        </p:txBody>
      </p:sp>
      <p:sp>
        <p:nvSpPr>
          <p:cNvPr id="82" name="Shape 82"/>
          <p:cNvSpPr>
            <a:spLocks noGrp="1" noRot="1" noChangeAspect="1"/>
          </p:cNvSpPr>
          <p:nvPr>
            <p:ph type="sldImg" idx="2"/>
          </p:nvPr>
        </p:nvSpPr>
        <p:spPr>
          <a:xfrm>
            <a:off x="214313" y="673100"/>
            <a:ext cx="6316662" cy="47418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9745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546241" y="5792068"/>
            <a:ext cx="5741448" cy="1337882"/>
          </a:xfrm>
          <a:prstGeom prst="rect">
            <a:avLst/>
          </a:prstGeom>
        </p:spPr>
        <p:txBody>
          <a:bodyPr spcFirstLastPara="1" wrap="square" lIns="0" tIns="0" rIns="0" bIns="0" anchor="t" anchorCtr="0">
            <a:noAutofit/>
          </a:bodyPr>
          <a:lstStyle/>
          <a:p>
            <a:pPr marL="0" lvl="0" indent="0" rtl="0">
              <a:spcBef>
                <a:spcPts val="0"/>
              </a:spcBef>
              <a:spcAft>
                <a:spcPts val="0"/>
              </a:spcAft>
              <a:buNone/>
            </a:pPr>
            <a:endParaRPr/>
          </a:p>
        </p:txBody>
      </p:sp>
      <p:sp>
        <p:nvSpPr>
          <p:cNvPr id="103" name="Shape 103"/>
          <p:cNvSpPr>
            <a:spLocks noGrp="1" noRot="1" noChangeAspect="1"/>
          </p:cNvSpPr>
          <p:nvPr>
            <p:ph type="sldImg" idx="2"/>
          </p:nvPr>
        </p:nvSpPr>
        <p:spPr>
          <a:xfrm>
            <a:off x="214313" y="673100"/>
            <a:ext cx="6316662" cy="47418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01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546241" y="5792068"/>
            <a:ext cx="5741448" cy="1337882"/>
          </a:xfrm>
          <a:prstGeom prst="rect">
            <a:avLst/>
          </a:prstGeom>
        </p:spPr>
        <p:txBody>
          <a:bodyPr spcFirstLastPara="1" wrap="square" lIns="0" tIns="0" rIns="0" bIns="0" anchor="t" anchorCtr="0">
            <a:noAutofit/>
          </a:bodyPr>
          <a:lstStyle/>
          <a:p>
            <a:pPr marL="0" lvl="0" indent="0" rtl="0">
              <a:spcBef>
                <a:spcPts val="0"/>
              </a:spcBef>
              <a:spcAft>
                <a:spcPts val="0"/>
              </a:spcAft>
              <a:buNone/>
            </a:pPr>
            <a:endParaRPr/>
          </a:p>
        </p:txBody>
      </p:sp>
      <p:sp>
        <p:nvSpPr>
          <p:cNvPr id="124" name="Shape 124"/>
          <p:cNvSpPr>
            <a:spLocks noGrp="1" noRot="1" noChangeAspect="1"/>
          </p:cNvSpPr>
          <p:nvPr>
            <p:ph type="sldImg" idx="2"/>
          </p:nvPr>
        </p:nvSpPr>
        <p:spPr>
          <a:xfrm>
            <a:off x="214313" y="673100"/>
            <a:ext cx="6316662" cy="47418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273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546241" y="5792068"/>
            <a:ext cx="5741448" cy="1337882"/>
          </a:xfrm>
          <a:prstGeom prst="rect">
            <a:avLst/>
          </a:prstGeom>
        </p:spPr>
        <p:txBody>
          <a:bodyPr spcFirstLastPara="1" wrap="square" lIns="0" tIns="0" rIns="0" bIns="0" anchor="t" anchorCtr="0">
            <a:noAutofit/>
          </a:bodyPr>
          <a:lstStyle/>
          <a:p>
            <a:pPr marL="0" lvl="0" indent="0" rtl="0">
              <a:spcBef>
                <a:spcPts val="0"/>
              </a:spcBef>
              <a:spcAft>
                <a:spcPts val="0"/>
              </a:spcAft>
              <a:buNone/>
            </a:pPr>
            <a:endParaRPr/>
          </a:p>
        </p:txBody>
      </p:sp>
      <p:sp>
        <p:nvSpPr>
          <p:cNvPr id="145" name="Shape 145"/>
          <p:cNvSpPr>
            <a:spLocks noGrp="1" noRot="1" noChangeAspect="1"/>
          </p:cNvSpPr>
          <p:nvPr>
            <p:ph type="sldImg" idx="2"/>
          </p:nvPr>
        </p:nvSpPr>
        <p:spPr>
          <a:xfrm>
            <a:off x="214313" y="673100"/>
            <a:ext cx="6316662" cy="47418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03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2661438-63BC-4CF5-9375-4C93CF63C9CF}" type="slidenum">
              <a:rPr lang="zh-TW" altLang="en-US" smtClean="0"/>
              <a:pPr/>
              <a:t>19</a:t>
            </a:fld>
            <a:endParaRPr lang="zh-TW" altLang="zh-TW" dirty="0"/>
          </a:p>
        </p:txBody>
      </p:sp>
    </p:spTree>
    <p:extLst>
      <p:ext uri="{BB962C8B-B14F-4D97-AF65-F5344CB8AC3E}">
        <p14:creationId xmlns:p14="http://schemas.microsoft.com/office/powerpoint/2010/main" val="2988511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3" name="Picture 3" descr="Picture 3"/>
          <p:cNvPicPr>
            <a:picLocks noChangeAspect="1"/>
          </p:cNvPicPr>
          <p:nvPr/>
        </p:nvPicPr>
        <p:blipFill>
          <a:blip r:embed="rId2">
            <a:extLst/>
          </a:blip>
          <a:stretch>
            <a:fillRect/>
          </a:stretch>
        </p:blipFill>
        <p:spPr>
          <a:xfrm>
            <a:off x="2640090" y="3705225"/>
            <a:ext cx="6321426" cy="3025775"/>
          </a:xfrm>
          <a:prstGeom prst="rect">
            <a:avLst/>
          </a:prstGeom>
          <a:ln w="12700">
            <a:miter lim="400000"/>
          </a:ln>
        </p:spPr>
      </p:pic>
      <p:sp>
        <p:nvSpPr>
          <p:cNvPr id="14" name="大標題文字"/>
          <p:cNvSpPr>
            <a:spLocks noGrp="1"/>
          </p:cNvSpPr>
          <p:nvPr>
            <p:ph type="title"/>
          </p:nvPr>
        </p:nvSpPr>
        <p:spPr>
          <a:xfrm>
            <a:off x="1431931" y="2133676"/>
            <a:ext cx="4935538" cy="497722"/>
          </a:xfrm>
          <a:prstGeom prst="rect">
            <a:avLst/>
          </a:prstGeom>
        </p:spPr>
        <p:txBody>
          <a:bodyPr/>
          <a:lstStyle>
            <a:lvl1pPr>
              <a:defRPr sz="3200" b="0"/>
            </a:lvl1pPr>
          </a:lstStyle>
          <a:p>
            <a:r>
              <a:t>大標題文字</a:t>
            </a:r>
          </a:p>
        </p:txBody>
      </p:sp>
      <p:sp>
        <p:nvSpPr>
          <p:cNvPr id="15" name="內文層級一…"/>
          <p:cNvSpPr>
            <a:spLocks noGrp="1"/>
          </p:cNvSpPr>
          <p:nvPr>
            <p:ph type="body" sz="quarter" idx="1"/>
          </p:nvPr>
        </p:nvSpPr>
        <p:spPr>
          <a:xfrm>
            <a:off x="1431931" y="3867150"/>
            <a:ext cx="4935538" cy="215444"/>
          </a:xfrm>
          <a:prstGeom prst="rect">
            <a:avLst/>
          </a:prstGeom>
        </p:spPr>
        <p:txBody>
          <a:bodyPr>
            <a:normAutofit/>
          </a:bodyPr>
          <a:lstStyle>
            <a:lvl1pPr>
              <a:defRPr sz="1400"/>
            </a:lvl1pPr>
            <a:lvl2pPr marL="168284" indent="-166712">
              <a:defRPr sz="1400"/>
            </a:lvl2pPr>
            <a:lvl3pPr marL="420962" indent="-227333">
              <a:defRPr sz="1400"/>
            </a:lvl3pPr>
            <a:lvl4pPr marL="590080" indent="-135027">
              <a:defRPr sz="1400"/>
            </a:lvl4pPr>
            <a:lvl5pPr marL="723919" indent="-112977">
              <a:defRPr sz="1400"/>
            </a:lvl5pPr>
          </a:lstStyle>
          <a:p>
            <a:r>
              <a:t>內文層級一</a:t>
            </a:r>
          </a:p>
          <a:p>
            <a:pPr lvl="1"/>
            <a:r>
              <a:t>內文層級二</a:t>
            </a:r>
          </a:p>
          <a:p>
            <a:pPr lvl="2"/>
            <a:r>
              <a:t>內文層級三</a:t>
            </a:r>
          </a:p>
          <a:p>
            <a:pPr lvl="3"/>
            <a:r>
              <a:t>內文層級四</a:t>
            </a:r>
          </a:p>
          <a:p>
            <a:pPr lvl="4"/>
            <a:r>
              <a:t>內文層級五</a:t>
            </a:r>
          </a:p>
        </p:txBody>
      </p:sp>
      <p:pic>
        <p:nvPicPr>
          <p:cNvPr id="16" name="Picture 1" descr="Picture 1"/>
          <p:cNvPicPr>
            <a:picLocks noChangeAspect="1"/>
          </p:cNvPicPr>
          <p:nvPr/>
        </p:nvPicPr>
        <p:blipFill>
          <a:blip r:embed="rId3">
            <a:extLst/>
          </a:blip>
          <a:stretch>
            <a:fillRect/>
          </a:stretch>
        </p:blipFill>
        <p:spPr>
          <a:xfrm>
            <a:off x="0" y="12905"/>
            <a:ext cx="8961439" cy="1327151"/>
          </a:xfrm>
          <a:prstGeom prst="rect">
            <a:avLst/>
          </a:prstGeom>
          <a:ln w="12700">
            <a:miter lim="400000"/>
          </a:ln>
        </p:spPr>
      </p:pic>
      <p:pic>
        <p:nvPicPr>
          <p:cNvPr id="17" name="Picture 3" descr="Picture 3"/>
          <p:cNvPicPr>
            <a:picLocks noChangeAspect="1"/>
          </p:cNvPicPr>
          <p:nvPr/>
        </p:nvPicPr>
        <p:blipFill>
          <a:blip r:embed="rId4">
            <a:extLst/>
          </a:blip>
          <a:stretch>
            <a:fillRect/>
          </a:stretch>
        </p:blipFill>
        <p:spPr>
          <a:xfrm>
            <a:off x="162064" y="133245"/>
            <a:ext cx="2181087" cy="390730"/>
          </a:xfrm>
          <a:prstGeom prst="rect">
            <a:avLst/>
          </a:prstGeom>
          <a:ln w="12700">
            <a:miter lim="400000"/>
          </a:ln>
        </p:spPr>
      </p:pic>
      <p:pic>
        <p:nvPicPr>
          <p:cNvPr id="18" name="Picture 2588" descr="Picture 2588"/>
          <p:cNvPicPr>
            <a:picLocks noChangeAspect="1"/>
          </p:cNvPicPr>
          <p:nvPr/>
        </p:nvPicPr>
        <p:blipFill>
          <a:blip r:embed="rId5">
            <a:extLst/>
          </a:blip>
          <a:stretch>
            <a:fillRect/>
          </a:stretch>
        </p:blipFill>
        <p:spPr>
          <a:xfrm>
            <a:off x="0" y="0"/>
            <a:ext cx="152400" cy="152400"/>
          </a:xfrm>
          <a:prstGeom prst="rect">
            <a:avLst/>
          </a:prstGeom>
          <a:ln w="12700">
            <a:miter lim="400000"/>
          </a:ln>
        </p:spPr>
      </p:pic>
      <p:sp>
        <p:nvSpPr>
          <p:cNvPr id="19" name="幻燈片編號"/>
          <p:cNvSpPr>
            <a:spLocks noGrp="1"/>
          </p:cNvSpPr>
          <p:nvPr>
            <p:ph type="sldNum" sz="quarter" idx="2"/>
          </p:nvPr>
        </p:nvSpPr>
        <p:spPr>
          <a:xfrm>
            <a:off x="4327525" y="6048025"/>
            <a:ext cx="2089150" cy="357688"/>
          </a:xfrm>
          <a:prstGeom prst="rect">
            <a:avLst/>
          </a:prstGeom>
        </p:spPr>
        <p:txBody>
          <a:bodyPr lIns="45719" tIns="45719" rIns="45719" bIns="45719"/>
          <a:lstStyle>
            <a:lvl1pPr algn="r">
              <a:spcBef>
                <a:spcPts val="700"/>
              </a:spcBef>
              <a:defRPr sz="1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Title Only">
    <p:spTree>
      <p:nvGrpSpPr>
        <p:cNvPr id="1" name=""/>
        <p:cNvGrpSpPr/>
        <p:nvPr/>
      </p:nvGrpSpPr>
      <p:grpSpPr>
        <a:xfrm>
          <a:off x="0" y="0"/>
          <a:ext cx="0" cy="0"/>
          <a:chOff x="0" y="0"/>
          <a:chExt cx="0" cy="0"/>
        </a:xfrm>
      </p:grpSpPr>
      <p:sp>
        <p:nvSpPr>
          <p:cNvPr id="141" name="SlideLogoSeparator"/>
          <p:cNvSpPr/>
          <p:nvPr/>
        </p:nvSpPr>
        <p:spPr>
          <a:xfrm>
            <a:off x="8331200" y="6406376"/>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142" name="Picture 2" descr="Picture 2"/>
          <p:cNvPicPr>
            <a:picLocks noChangeAspect="1"/>
          </p:cNvPicPr>
          <p:nvPr/>
        </p:nvPicPr>
        <p:blipFill>
          <a:blip r:embed="rId2">
            <a:extLst/>
          </a:blip>
          <a:stretch>
            <a:fillRect/>
          </a:stretch>
        </p:blipFill>
        <p:spPr>
          <a:xfrm>
            <a:off x="7212933" y="6440272"/>
            <a:ext cx="1154607" cy="206841"/>
          </a:xfrm>
          <a:prstGeom prst="rect">
            <a:avLst/>
          </a:prstGeom>
          <a:ln w="12700">
            <a:miter lim="400000"/>
          </a:ln>
        </p:spPr>
      </p:pic>
      <p:sp>
        <p:nvSpPr>
          <p:cNvPr id="143" name="幻燈片編號"/>
          <p:cNvSpPr>
            <a:spLocks noGrp="1"/>
          </p:cNvSpPr>
          <p:nvPr>
            <p:ph type="sldNum" sz="quarter" idx="2"/>
          </p:nvPr>
        </p:nvSpPr>
        <p:spPr>
          <a:xfrm>
            <a:off x="8545514" y="6444152"/>
            <a:ext cx="153963" cy="135546"/>
          </a:xfrm>
          <a:prstGeom prst="rect">
            <a:avLst/>
          </a:prstGeom>
        </p:spPr>
        <p:txBody>
          <a:bodyPr/>
          <a:lstStyle/>
          <a:p>
            <a:fld id="{86CB4B4D-7CA3-9044-876B-883B54F8677D}" type="slidenum">
              <a:t>‹#›</a:t>
            </a:fld>
            <a:endParaRPr/>
          </a:p>
        </p:txBody>
      </p:sp>
      <p:sp>
        <p:nvSpPr>
          <p:cNvPr id="144" name="大標題文字"/>
          <p:cNvSpPr>
            <a:spLocks noGrp="1"/>
          </p:cNvSpPr>
          <p:nvPr>
            <p:ph type="title"/>
          </p:nvPr>
        </p:nvSpPr>
        <p:spPr>
          <a:xfrm>
            <a:off x="119140" y="230214"/>
            <a:ext cx="8618538" cy="292388"/>
          </a:xfrm>
          <a:prstGeom prst="rect">
            <a:avLst/>
          </a:prstGeom>
        </p:spPr>
        <p:txBody>
          <a:bodyPr/>
          <a:lstStyle>
            <a:lvl1pPr defTabSz="887974"/>
          </a:lstStyle>
          <a:p>
            <a:r>
              <a:t>大標題文字</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1_Title Only">
    <p:spTree>
      <p:nvGrpSpPr>
        <p:cNvPr id="1" name=""/>
        <p:cNvGrpSpPr/>
        <p:nvPr/>
      </p:nvGrpSpPr>
      <p:grpSpPr>
        <a:xfrm>
          <a:off x="0" y="0"/>
          <a:ext cx="0" cy="0"/>
          <a:chOff x="0" y="0"/>
          <a:chExt cx="0" cy="0"/>
        </a:xfrm>
      </p:grpSpPr>
      <p:sp>
        <p:nvSpPr>
          <p:cNvPr id="151" name="SlideLogoSeparator"/>
          <p:cNvSpPr/>
          <p:nvPr/>
        </p:nvSpPr>
        <p:spPr>
          <a:xfrm>
            <a:off x="8331200" y="6406376"/>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152" name="Picture 2" descr="Picture 2"/>
          <p:cNvPicPr>
            <a:picLocks noChangeAspect="1"/>
          </p:cNvPicPr>
          <p:nvPr/>
        </p:nvPicPr>
        <p:blipFill>
          <a:blip r:embed="rId2">
            <a:extLst/>
          </a:blip>
          <a:stretch>
            <a:fillRect/>
          </a:stretch>
        </p:blipFill>
        <p:spPr>
          <a:xfrm>
            <a:off x="7212933" y="6440272"/>
            <a:ext cx="1154607" cy="206841"/>
          </a:xfrm>
          <a:prstGeom prst="rect">
            <a:avLst/>
          </a:prstGeom>
          <a:ln w="12700">
            <a:miter lim="400000"/>
          </a:ln>
        </p:spPr>
      </p:pic>
      <p:sp>
        <p:nvSpPr>
          <p:cNvPr id="153" name="幻燈片編號"/>
          <p:cNvSpPr>
            <a:spLocks noGrp="1"/>
          </p:cNvSpPr>
          <p:nvPr>
            <p:ph type="sldNum" sz="quarter" idx="2"/>
          </p:nvPr>
        </p:nvSpPr>
        <p:spPr>
          <a:xfrm>
            <a:off x="8545514" y="6444152"/>
            <a:ext cx="153963" cy="135546"/>
          </a:xfrm>
          <a:prstGeom prst="rect">
            <a:avLst/>
          </a:prstGeom>
        </p:spPr>
        <p:txBody>
          <a:bodyPr/>
          <a:lstStyle/>
          <a:p>
            <a:fld id="{86CB4B4D-7CA3-9044-876B-883B54F8677D}" type="slidenum">
              <a:t>‹#›</a:t>
            </a:fld>
            <a:endParaRPr/>
          </a:p>
        </p:txBody>
      </p:sp>
      <p:sp>
        <p:nvSpPr>
          <p:cNvPr id="154" name="大標題文字"/>
          <p:cNvSpPr>
            <a:spLocks noGrp="1"/>
          </p:cNvSpPr>
          <p:nvPr>
            <p:ph type="title"/>
          </p:nvPr>
        </p:nvSpPr>
        <p:spPr>
          <a:xfrm>
            <a:off x="119140" y="230214"/>
            <a:ext cx="8618538" cy="292388"/>
          </a:xfrm>
          <a:prstGeom prst="rect">
            <a:avLst/>
          </a:prstGeom>
        </p:spPr>
        <p:txBody>
          <a:bodyPr/>
          <a:lstStyle>
            <a:lvl1pPr defTabSz="887974"/>
          </a:lstStyle>
          <a:p>
            <a:r>
              <a:t>大標題文字</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61" name="Picture 3" descr="Picture 3"/>
          <p:cNvPicPr>
            <a:picLocks noChangeAspect="1"/>
          </p:cNvPicPr>
          <p:nvPr/>
        </p:nvPicPr>
        <p:blipFill>
          <a:blip r:embed="rId2">
            <a:extLst/>
          </a:blip>
          <a:stretch>
            <a:fillRect/>
          </a:stretch>
        </p:blipFill>
        <p:spPr>
          <a:xfrm>
            <a:off x="2640090" y="3705225"/>
            <a:ext cx="6321426" cy="3025775"/>
          </a:xfrm>
          <a:prstGeom prst="rect">
            <a:avLst/>
          </a:prstGeom>
          <a:ln w="12700">
            <a:miter lim="400000"/>
          </a:ln>
        </p:spPr>
      </p:pic>
      <p:sp>
        <p:nvSpPr>
          <p:cNvPr id="162" name="大標題文字"/>
          <p:cNvSpPr>
            <a:spLocks noGrp="1"/>
          </p:cNvSpPr>
          <p:nvPr>
            <p:ph type="title"/>
          </p:nvPr>
        </p:nvSpPr>
        <p:spPr>
          <a:xfrm>
            <a:off x="1431931" y="2133676"/>
            <a:ext cx="4935538" cy="497722"/>
          </a:xfrm>
          <a:prstGeom prst="rect">
            <a:avLst/>
          </a:prstGeom>
        </p:spPr>
        <p:txBody>
          <a:bodyPr/>
          <a:lstStyle>
            <a:lvl1pPr>
              <a:defRPr sz="3200" b="0"/>
            </a:lvl1pPr>
          </a:lstStyle>
          <a:p>
            <a:r>
              <a:t>大標題文字</a:t>
            </a:r>
          </a:p>
        </p:txBody>
      </p:sp>
      <p:sp>
        <p:nvSpPr>
          <p:cNvPr id="163" name="內文層級一…"/>
          <p:cNvSpPr>
            <a:spLocks noGrp="1"/>
          </p:cNvSpPr>
          <p:nvPr>
            <p:ph type="body" sz="quarter" idx="1"/>
          </p:nvPr>
        </p:nvSpPr>
        <p:spPr>
          <a:xfrm>
            <a:off x="1431931" y="3867150"/>
            <a:ext cx="4935538" cy="215444"/>
          </a:xfrm>
          <a:prstGeom prst="rect">
            <a:avLst/>
          </a:prstGeom>
        </p:spPr>
        <p:txBody>
          <a:bodyPr>
            <a:normAutofit/>
          </a:bodyPr>
          <a:lstStyle>
            <a:lvl1pPr>
              <a:defRPr sz="1400"/>
            </a:lvl1pPr>
            <a:lvl2pPr marL="168284" indent="-166712">
              <a:defRPr sz="1400"/>
            </a:lvl2pPr>
            <a:lvl3pPr marL="420962" indent="-227333">
              <a:defRPr sz="1400"/>
            </a:lvl3pPr>
            <a:lvl4pPr marL="590080" indent="-135027">
              <a:defRPr sz="1400"/>
            </a:lvl4pPr>
            <a:lvl5pPr marL="723919" indent="-112977">
              <a:defRPr sz="1400"/>
            </a:lvl5pPr>
          </a:lstStyle>
          <a:p>
            <a:r>
              <a:t>內文層級一</a:t>
            </a:r>
          </a:p>
          <a:p>
            <a:pPr lvl="1"/>
            <a:r>
              <a:t>內文層級二</a:t>
            </a:r>
          </a:p>
          <a:p>
            <a:pPr lvl="2"/>
            <a:r>
              <a:t>內文層級三</a:t>
            </a:r>
          </a:p>
          <a:p>
            <a:pPr lvl="3"/>
            <a:r>
              <a:t>內文層級四</a:t>
            </a:r>
          </a:p>
          <a:p>
            <a:pPr lvl="4"/>
            <a:r>
              <a:t>內文層級五</a:t>
            </a:r>
          </a:p>
        </p:txBody>
      </p:sp>
      <p:pic>
        <p:nvPicPr>
          <p:cNvPr id="164" name="Picture 1" descr="Picture 1"/>
          <p:cNvPicPr>
            <a:picLocks noChangeAspect="1"/>
          </p:cNvPicPr>
          <p:nvPr/>
        </p:nvPicPr>
        <p:blipFill>
          <a:blip r:embed="rId3">
            <a:extLst/>
          </a:blip>
          <a:stretch>
            <a:fillRect/>
          </a:stretch>
        </p:blipFill>
        <p:spPr>
          <a:xfrm>
            <a:off x="0" y="12905"/>
            <a:ext cx="8961439" cy="1327151"/>
          </a:xfrm>
          <a:prstGeom prst="rect">
            <a:avLst/>
          </a:prstGeom>
          <a:ln w="12700">
            <a:miter lim="400000"/>
          </a:ln>
        </p:spPr>
      </p:pic>
      <p:pic>
        <p:nvPicPr>
          <p:cNvPr id="165" name="Picture 3" descr="Picture 3"/>
          <p:cNvPicPr>
            <a:picLocks noChangeAspect="1"/>
          </p:cNvPicPr>
          <p:nvPr/>
        </p:nvPicPr>
        <p:blipFill>
          <a:blip r:embed="rId4">
            <a:extLst/>
          </a:blip>
          <a:stretch>
            <a:fillRect/>
          </a:stretch>
        </p:blipFill>
        <p:spPr>
          <a:xfrm>
            <a:off x="162064" y="133245"/>
            <a:ext cx="2181087" cy="390730"/>
          </a:xfrm>
          <a:prstGeom prst="rect">
            <a:avLst/>
          </a:prstGeom>
          <a:ln w="12700">
            <a:miter lim="400000"/>
          </a:ln>
        </p:spPr>
      </p:pic>
      <p:pic>
        <p:nvPicPr>
          <p:cNvPr id="166" name="Picture 2588" descr="Picture 2588"/>
          <p:cNvPicPr>
            <a:picLocks noChangeAspect="1"/>
          </p:cNvPicPr>
          <p:nvPr/>
        </p:nvPicPr>
        <p:blipFill>
          <a:blip r:embed="rId5">
            <a:extLst/>
          </a:blip>
          <a:stretch>
            <a:fillRect/>
          </a:stretch>
        </p:blipFill>
        <p:spPr>
          <a:xfrm>
            <a:off x="0" y="0"/>
            <a:ext cx="152400" cy="152400"/>
          </a:xfrm>
          <a:prstGeom prst="rect">
            <a:avLst/>
          </a:prstGeom>
          <a:ln w="12700">
            <a:miter lim="400000"/>
          </a:ln>
        </p:spPr>
      </p:pic>
      <p:sp>
        <p:nvSpPr>
          <p:cNvPr id="167" name="幻燈片編號"/>
          <p:cNvSpPr>
            <a:spLocks noGrp="1"/>
          </p:cNvSpPr>
          <p:nvPr>
            <p:ph type="sldNum" sz="quarter" idx="2"/>
          </p:nvPr>
        </p:nvSpPr>
        <p:spPr>
          <a:xfrm>
            <a:off x="4327525" y="6048025"/>
            <a:ext cx="2089150" cy="357688"/>
          </a:xfrm>
          <a:prstGeom prst="rect">
            <a:avLst/>
          </a:prstGeom>
        </p:spPr>
        <p:txBody>
          <a:bodyPr lIns="45719" tIns="45719" rIns="45719" bIns="45719"/>
          <a:lstStyle>
            <a:lvl1pPr algn="r">
              <a:spcBef>
                <a:spcPts val="700"/>
              </a:spcBef>
              <a:defRPr sz="12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74"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175" name="大標題文字"/>
          <p:cNvSpPr>
            <a:spLocks noGrp="1"/>
          </p:cNvSpPr>
          <p:nvPr>
            <p:ph type="title"/>
          </p:nvPr>
        </p:nvSpPr>
        <p:spPr>
          <a:prstGeom prst="rect">
            <a:avLst/>
          </a:prstGeom>
        </p:spPr>
        <p:txBody>
          <a:bodyPr/>
          <a:lstStyle/>
          <a:p>
            <a:r>
              <a:t>大標題文字</a:t>
            </a:r>
          </a:p>
        </p:txBody>
      </p:sp>
      <p:sp>
        <p:nvSpPr>
          <p:cNvPr id="176" name="內文層級一…"/>
          <p:cNvSpPr>
            <a:spLocks noGrp="1"/>
          </p:cNvSpPr>
          <p:nvPr>
            <p:ph type="body" sz="quarter" idx="1"/>
          </p:nvPr>
        </p:nvSpPr>
        <p:spPr>
          <a:xfrm>
            <a:off x="1452568" y="1951039"/>
            <a:ext cx="4302126" cy="1231107"/>
          </a:xfrm>
          <a:prstGeom prst="rect">
            <a:avLst/>
          </a:prstGeom>
        </p:spPr>
        <p:txBody>
          <a:bodyPr>
            <a:normAutofit/>
          </a:bodyPr>
          <a:lstStyle/>
          <a:p>
            <a:r>
              <a:t>內文層級一</a:t>
            </a:r>
          </a:p>
          <a:p>
            <a:pPr lvl="1"/>
            <a:r>
              <a:t>內文層級二</a:t>
            </a:r>
          </a:p>
          <a:p>
            <a:pPr lvl="2"/>
            <a:r>
              <a:t>內文層級三</a:t>
            </a:r>
          </a:p>
          <a:p>
            <a:pPr lvl="3"/>
            <a:r>
              <a:t>內文層級四</a:t>
            </a:r>
          </a:p>
          <a:p>
            <a:pPr lvl="4"/>
            <a:r>
              <a:t>內文層級五</a:t>
            </a:r>
          </a:p>
        </p:txBody>
      </p:sp>
      <p:sp>
        <p:nvSpPr>
          <p:cNvPr id="177" name="TextBox 3"/>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78" name="TextBox 4"/>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79" name="TextBox 5"/>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0" name="TextBox 6"/>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1" name="TextBox 7"/>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2" name="TextBox 8"/>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3" name="TextBox 9"/>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4" name="TextBox 10"/>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5" name="TextBox 11"/>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6" name="TextBox 13"/>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7" name="TextBox 14"/>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8" name="TextBox 15"/>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89" name="TextBox 16"/>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90" name="TextBox 17"/>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91" name="TextBox 18"/>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92" name="TextBox 19"/>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93" name="TextBox 20"/>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94" name="TextBox 21"/>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95" name="TextBox 22"/>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02"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203" name="大標題文字"/>
          <p:cNvSpPr>
            <a:spLocks noGrp="1"/>
          </p:cNvSpPr>
          <p:nvPr>
            <p:ph type="title"/>
          </p:nvPr>
        </p:nvSpPr>
        <p:spPr>
          <a:prstGeom prst="rect">
            <a:avLst/>
          </a:prstGeom>
        </p:spPr>
        <p:txBody>
          <a:bodyPr/>
          <a:lstStyle/>
          <a:p>
            <a:r>
              <a:t>大標題文字</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210"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211" name="大標題文字"/>
          <p:cNvSpPr>
            <a:spLocks noGrp="1"/>
          </p:cNvSpPr>
          <p:nvPr>
            <p:ph type="title"/>
          </p:nvPr>
        </p:nvSpPr>
        <p:spPr>
          <a:prstGeom prst="rect">
            <a:avLst/>
          </a:prstGeom>
        </p:spPr>
        <p:txBody>
          <a:bodyPr/>
          <a:lstStyle/>
          <a:p>
            <a:r>
              <a:t>大標題文字</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218"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219" name="大標題文字"/>
          <p:cNvSpPr>
            <a:spLocks noGrp="1"/>
          </p:cNvSpPr>
          <p:nvPr>
            <p:ph type="title"/>
          </p:nvPr>
        </p:nvSpPr>
        <p:spPr>
          <a:prstGeom prst="rect">
            <a:avLst/>
          </a:prstGeom>
        </p:spPr>
        <p:txBody>
          <a:bodyPr/>
          <a:lstStyle/>
          <a:p>
            <a:r>
              <a:t>大標題文字</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226"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227" name="大標題文字"/>
          <p:cNvSpPr>
            <a:spLocks noGrp="1"/>
          </p:cNvSpPr>
          <p:nvPr>
            <p:ph type="title"/>
          </p:nvPr>
        </p:nvSpPr>
        <p:spPr>
          <a:prstGeom prst="rect">
            <a:avLst/>
          </a:prstGeom>
        </p:spPr>
        <p:txBody>
          <a:bodyPr/>
          <a:lstStyle/>
          <a:p>
            <a:r>
              <a:t>大標題文字</a:t>
            </a:r>
          </a:p>
        </p:txBody>
      </p:sp>
      <p:sp>
        <p:nvSpPr>
          <p:cNvPr id="228" name="內文層級一…"/>
          <p:cNvSpPr>
            <a:spLocks noGrp="1"/>
          </p:cNvSpPr>
          <p:nvPr>
            <p:ph type="body" sz="quarter" idx="1"/>
          </p:nvPr>
        </p:nvSpPr>
        <p:spPr>
          <a:xfrm>
            <a:off x="1452568" y="1951058"/>
            <a:ext cx="4302126" cy="1231107"/>
          </a:xfrm>
          <a:prstGeom prst="rect">
            <a:avLst/>
          </a:prstGeom>
        </p:spPr>
        <p:txBody>
          <a:bodyPr>
            <a:normAutofit/>
          </a:bodyPr>
          <a:lstStyle/>
          <a:p>
            <a:r>
              <a:t>內文層級一</a:t>
            </a:r>
          </a:p>
          <a:p>
            <a:pPr lvl="1"/>
            <a:r>
              <a:t>內文層級二</a:t>
            </a:r>
          </a:p>
          <a:p>
            <a:pPr lvl="2"/>
            <a:r>
              <a:t>內文層級三</a:t>
            </a:r>
          </a:p>
          <a:p>
            <a:pPr lvl="3"/>
            <a:r>
              <a:t>內文層級四</a:t>
            </a:r>
          </a:p>
          <a:p>
            <a:pPr lvl="4"/>
            <a:r>
              <a:t>內文層級五</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235" name="Picture 3" descr="Picture 3"/>
          <p:cNvPicPr>
            <a:picLocks noChangeAspect="1"/>
          </p:cNvPicPr>
          <p:nvPr/>
        </p:nvPicPr>
        <p:blipFill>
          <a:blip r:embed="rId2">
            <a:extLst/>
          </a:blip>
          <a:stretch>
            <a:fillRect/>
          </a:stretch>
        </p:blipFill>
        <p:spPr>
          <a:xfrm>
            <a:off x="2640121" y="3705225"/>
            <a:ext cx="6321426" cy="3025775"/>
          </a:xfrm>
          <a:prstGeom prst="rect">
            <a:avLst/>
          </a:prstGeom>
          <a:ln w="12700">
            <a:miter lim="400000"/>
          </a:ln>
        </p:spPr>
      </p:pic>
      <p:sp>
        <p:nvSpPr>
          <p:cNvPr id="236" name="大標題文字"/>
          <p:cNvSpPr>
            <a:spLocks noGrp="1"/>
          </p:cNvSpPr>
          <p:nvPr>
            <p:ph type="title"/>
          </p:nvPr>
        </p:nvSpPr>
        <p:spPr>
          <a:xfrm>
            <a:off x="1431931" y="2133707"/>
            <a:ext cx="4935538" cy="497722"/>
          </a:xfrm>
          <a:prstGeom prst="rect">
            <a:avLst/>
          </a:prstGeom>
        </p:spPr>
        <p:txBody>
          <a:bodyPr/>
          <a:lstStyle>
            <a:lvl1pPr defTabSz="885157">
              <a:defRPr sz="3200" b="0"/>
            </a:lvl1pPr>
          </a:lstStyle>
          <a:p>
            <a:r>
              <a:t>大標題文字</a:t>
            </a:r>
          </a:p>
        </p:txBody>
      </p:sp>
      <p:sp>
        <p:nvSpPr>
          <p:cNvPr id="237" name="內文層級一…"/>
          <p:cNvSpPr>
            <a:spLocks noGrp="1"/>
          </p:cNvSpPr>
          <p:nvPr>
            <p:ph type="body" sz="quarter" idx="1"/>
          </p:nvPr>
        </p:nvSpPr>
        <p:spPr>
          <a:xfrm>
            <a:off x="1431931" y="3867150"/>
            <a:ext cx="4935538" cy="215444"/>
          </a:xfrm>
          <a:prstGeom prst="rect">
            <a:avLst/>
          </a:prstGeom>
        </p:spPr>
        <p:txBody>
          <a:bodyPr>
            <a:normAutofit/>
          </a:bodyPr>
          <a:lstStyle>
            <a:lvl1pPr defTabSz="885157">
              <a:defRPr sz="1400"/>
            </a:lvl1pPr>
            <a:lvl2pPr marL="167733" indent="-166165" defTabSz="885157">
              <a:defRPr sz="1400"/>
            </a:lvl2pPr>
            <a:lvl3pPr marL="419583" indent="-226588" defTabSz="885157">
              <a:defRPr sz="1400"/>
            </a:lvl3pPr>
            <a:lvl4pPr marL="588143" indent="-134584" defTabSz="885157">
              <a:defRPr sz="1400"/>
            </a:lvl4pPr>
            <a:lvl5pPr marL="721546" indent="-112607" defTabSz="885157">
              <a:defRPr sz="1400"/>
            </a:lvl5pPr>
          </a:lstStyle>
          <a:p>
            <a:r>
              <a:t>內文層級一</a:t>
            </a:r>
          </a:p>
          <a:p>
            <a:pPr lvl="1"/>
            <a:r>
              <a:t>內文層級二</a:t>
            </a:r>
          </a:p>
          <a:p>
            <a:pPr lvl="2"/>
            <a:r>
              <a:t>內文層級三</a:t>
            </a:r>
          </a:p>
          <a:p>
            <a:pPr lvl="3"/>
            <a:r>
              <a:t>內文層級四</a:t>
            </a:r>
          </a:p>
          <a:p>
            <a:pPr lvl="4"/>
            <a:r>
              <a:t>內文層級五</a:t>
            </a:r>
          </a:p>
        </p:txBody>
      </p:sp>
      <p:pic>
        <p:nvPicPr>
          <p:cNvPr id="238" name="Picture 1" descr="Picture 1"/>
          <p:cNvPicPr>
            <a:picLocks noChangeAspect="1"/>
          </p:cNvPicPr>
          <p:nvPr/>
        </p:nvPicPr>
        <p:blipFill>
          <a:blip r:embed="rId3">
            <a:extLst/>
          </a:blip>
          <a:stretch>
            <a:fillRect/>
          </a:stretch>
        </p:blipFill>
        <p:spPr>
          <a:xfrm>
            <a:off x="0" y="12905"/>
            <a:ext cx="8961439" cy="1327151"/>
          </a:xfrm>
          <a:prstGeom prst="rect">
            <a:avLst/>
          </a:prstGeom>
          <a:ln w="12700">
            <a:miter lim="400000"/>
          </a:ln>
        </p:spPr>
      </p:pic>
      <p:pic>
        <p:nvPicPr>
          <p:cNvPr id="239" name="Picture 3" descr="Picture 3"/>
          <p:cNvPicPr>
            <a:picLocks noChangeAspect="1"/>
          </p:cNvPicPr>
          <p:nvPr/>
        </p:nvPicPr>
        <p:blipFill>
          <a:blip r:embed="rId4">
            <a:extLst/>
          </a:blip>
          <a:stretch>
            <a:fillRect/>
          </a:stretch>
        </p:blipFill>
        <p:spPr>
          <a:xfrm>
            <a:off x="162064" y="133275"/>
            <a:ext cx="2181087" cy="390731"/>
          </a:xfrm>
          <a:prstGeom prst="rect">
            <a:avLst/>
          </a:prstGeom>
          <a:ln w="12700">
            <a:miter lim="400000"/>
          </a:ln>
        </p:spPr>
      </p:pic>
      <p:pic>
        <p:nvPicPr>
          <p:cNvPr id="240" name="Picture 2588" descr="Picture 2588"/>
          <p:cNvPicPr>
            <a:picLocks noChangeAspect="1"/>
          </p:cNvPicPr>
          <p:nvPr/>
        </p:nvPicPr>
        <p:blipFill>
          <a:blip r:embed="rId5">
            <a:extLst/>
          </a:blip>
          <a:stretch>
            <a:fillRect/>
          </a:stretch>
        </p:blipFill>
        <p:spPr>
          <a:xfrm>
            <a:off x="8" y="0"/>
            <a:ext cx="152401" cy="152400"/>
          </a:xfrm>
          <a:prstGeom prst="rect">
            <a:avLst/>
          </a:prstGeom>
          <a:ln w="12700">
            <a:miter lim="400000"/>
          </a:ln>
        </p:spPr>
      </p:pic>
      <p:sp>
        <p:nvSpPr>
          <p:cNvPr id="241" name="幻燈片編號"/>
          <p:cNvSpPr>
            <a:spLocks noGrp="1"/>
          </p:cNvSpPr>
          <p:nvPr>
            <p:ph type="sldNum" sz="quarter" idx="2"/>
          </p:nvPr>
        </p:nvSpPr>
        <p:spPr>
          <a:xfrm>
            <a:off x="4327525" y="6048025"/>
            <a:ext cx="2089150" cy="357688"/>
          </a:xfrm>
          <a:prstGeom prst="rect">
            <a:avLst/>
          </a:prstGeom>
        </p:spPr>
        <p:txBody>
          <a:bodyPr lIns="45719" tIns="45719" rIns="45719" bIns="45719"/>
          <a:lstStyle>
            <a:lvl1pPr algn="r">
              <a:spcBef>
                <a:spcPts val="700"/>
              </a:spcBef>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48" name="SlideLogoSeparator"/>
          <p:cNvSpPr/>
          <p:nvPr/>
        </p:nvSpPr>
        <p:spPr>
          <a:xfrm>
            <a:off x="8331209" y="6406376"/>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249" name="Picture 2" descr="Picture 2"/>
          <p:cNvPicPr>
            <a:picLocks noChangeAspect="1"/>
          </p:cNvPicPr>
          <p:nvPr/>
        </p:nvPicPr>
        <p:blipFill>
          <a:blip r:embed="rId2">
            <a:extLst/>
          </a:blip>
          <a:stretch>
            <a:fillRect/>
          </a:stretch>
        </p:blipFill>
        <p:spPr>
          <a:xfrm>
            <a:off x="7212933" y="6440272"/>
            <a:ext cx="1154607" cy="206841"/>
          </a:xfrm>
          <a:prstGeom prst="rect">
            <a:avLst/>
          </a:prstGeom>
          <a:ln w="12700">
            <a:miter lim="400000"/>
          </a:ln>
        </p:spPr>
      </p:pic>
      <p:sp>
        <p:nvSpPr>
          <p:cNvPr id="250" name="幻燈片編號"/>
          <p:cNvSpPr>
            <a:spLocks noGrp="1"/>
          </p:cNvSpPr>
          <p:nvPr>
            <p:ph type="sldNum" sz="quarter" idx="2"/>
          </p:nvPr>
        </p:nvSpPr>
        <p:spPr>
          <a:xfrm>
            <a:off x="8545528" y="6444152"/>
            <a:ext cx="153964" cy="135546"/>
          </a:xfrm>
          <a:prstGeom prst="rect">
            <a:avLst/>
          </a:prstGeom>
        </p:spPr>
        <p:txBody>
          <a:bodyPr/>
          <a:lstStyle>
            <a:lvl1pPr defTabSz="893266"/>
          </a:lstStyle>
          <a:p>
            <a:fld id="{86CB4B4D-7CA3-9044-876B-883B54F8677D}" type="slidenum">
              <a:t>‹#›</a:t>
            </a:fld>
            <a:endParaRPr/>
          </a:p>
        </p:txBody>
      </p:sp>
      <p:sp>
        <p:nvSpPr>
          <p:cNvPr id="251" name="大標題文字"/>
          <p:cNvSpPr>
            <a:spLocks noGrp="1"/>
          </p:cNvSpPr>
          <p:nvPr>
            <p:ph type="title"/>
          </p:nvPr>
        </p:nvSpPr>
        <p:spPr>
          <a:xfrm>
            <a:off x="119170" y="230214"/>
            <a:ext cx="8618538" cy="292388"/>
          </a:xfrm>
          <a:prstGeom prst="rect">
            <a:avLst/>
          </a:prstGeom>
        </p:spPr>
        <p:txBody>
          <a:bodyPr/>
          <a:lstStyle>
            <a:lvl1pPr defTabSz="885157"/>
          </a:lstStyle>
          <a:p>
            <a:r>
              <a:t>大標題文字</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27" name="大標題文字"/>
          <p:cNvSpPr>
            <a:spLocks noGrp="1"/>
          </p:cNvSpPr>
          <p:nvPr>
            <p:ph type="title"/>
          </p:nvPr>
        </p:nvSpPr>
        <p:spPr>
          <a:prstGeom prst="rect">
            <a:avLst/>
          </a:prstGeom>
        </p:spPr>
        <p:txBody>
          <a:bodyPr/>
          <a:lstStyle/>
          <a:p>
            <a:r>
              <a:t>大標題文字</a:t>
            </a:r>
          </a:p>
        </p:txBody>
      </p:sp>
      <p:sp>
        <p:nvSpPr>
          <p:cNvPr id="28" name="內文層級一…"/>
          <p:cNvSpPr>
            <a:spLocks noGrp="1"/>
          </p:cNvSpPr>
          <p:nvPr>
            <p:ph type="body" sz="quarter" idx="1"/>
          </p:nvPr>
        </p:nvSpPr>
        <p:spPr>
          <a:xfrm>
            <a:off x="1452568" y="1951039"/>
            <a:ext cx="4302126" cy="1231107"/>
          </a:xfrm>
          <a:prstGeom prst="rect">
            <a:avLst/>
          </a:prstGeom>
        </p:spPr>
        <p:txBody>
          <a:bodyPr>
            <a:normAutofit/>
          </a:bodyPr>
          <a:lstStyle/>
          <a:p>
            <a:r>
              <a:t>內文層級一</a:t>
            </a:r>
          </a:p>
          <a:p>
            <a:pPr lvl="1"/>
            <a:r>
              <a:t>內文層級二</a:t>
            </a:r>
          </a:p>
          <a:p>
            <a:pPr lvl="2"/>
            <a:r>
              <a:t>內文層級三</a:t>
            </a:r>
          </a:p>
          <a:p>
            <a:pPr lvl="3"/>
            <a:r>
              <a:t>內文層級四</a:t>
            </a:r>
          </a:p>
          <a:p>
            <a:pPr lvl="4"/>
            <a:r>
              <a:t>內文層級五</a:t>
            </a:r>
          </a:p>
        </p:txBody>
      </p:sp>
      <p:sp>
        <p:nvSpPr>
          <p:cNvPr id="29" name="TextBox 3"/>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0" name="TextBox 4"/>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1" name="TextBox 5"/>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2" name="TextBox 6"/>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3" name="TextBox 7"/>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4" name="TextBox 8"/>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5" name="TextBox 9"/>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6" name="TextBox 10"/>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7" name="TextBox 11"/>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8" name="TextBox 13"/>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9" name="TextBox 14"/>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40" name="TextBox 15"/>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41" name="TextBox 16"/>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42" name="TextBox 17"/>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43" name="TextBox 18"/>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44" name="TextBox 19"/>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45" name="TextBox 20"/>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46" name="TextBox 21"/>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47" name="TextBox 22"/>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48" name="TextBox 23"/>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_Title Only">
    <p:spTree>
      <p:nvGrpSpPr>
        <p:cNvPr id="1" name=""/>
        <p:cNvGrpSpPr/>
        <p:nvPr/>
      </p:nvGrpSpPr>
      <p:grpSpPr>
        <a:xfrm>
          <a:off x="0" y="0"/>
          <a:ext cx="0" cy="0"/>
          <a:chOff x="0" y="0"/>
          <a:chExt cx="0" cy="0"/>
        </a:xfrm>
      </p:grpSpPr>
      <p:sp>
        <p:nvSpPr>
          <p:cNvPr id="258" name="SlideLogoSeparator"/>
          <p:cNvSpPr/>
          <p:nvPr/>
        </p:nvSpPr>
        <p:spPr>
          <a:xfrm>
            <a:off x="8331209" y="6406376"/>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259" name="Picture 2" descr="Picture 2"/>
          <p:cNvPicPr>
            <a:picLocks noChangeAspect="1"/>
          </p:cNvPicPr>
          <p:nvPr/>
        </p:nvPicPr>
        <p:blipFill>
          <a:blip r:embed="rId2">
            <a:extLst/>
          </a:blip>
          <a:stretch>
            <a:fillRect/>
          </a:stretch>
        </p:blipFill>
        <p:spPr>
          <a:xfrm>
            <a:off x="7212933" y="6440272"/>
            <a:ext cx="1154607" cy="206841"/>
          </a:xfrm>
          <a:prstGeom prst="rect">
            <a:avLst/>
          </a:prstGeom>
          <a:ln w="12700">
            <a:miter lim="400000"/>
          </a:ln>
        </p:spPr>
      </p:pic>
      <p:sp>
        <p:nvSpPr>
          <p:cNvPr id="260" name="幻燈片編號"/>
          <p:cNvSpPr>
            <a:spLocks noGrp="1"/>
          </p:cNvSpPr>
          <p:nvPr>
            <p:ph type="sldNum" sz="quarter" idx="2"/>
          </p:nvPr>
        </p:nvSpPr>
        <p:spPr>
          <a:xfrm>
            <a:off x="8545528" y="6444152"/>
            <a:ext cx="153964" cy="135546"/>
          </a:xfrm>
          <a:prstGeom prst="rect">
            <a:avLst/>
          </a:prstGeom>
        </p:spPr>
        <p:txBody>
          <a:bodyPr/>
          <a:lstStyle>
            <a:lvl1pPr defTabSz="893266"/>
          </a:lstStyle>
          <a:p>
            <a:fld id="{86CB4B4D-7CA3-9044-876B-883B54F8677D}" type="slidenum">
              <a:t>‹#›</a:t>
            </a:fld>
            <a:endParaRPr/>
          </a:p>
        </p:txBody>
      </p:sp>
      <p:sp>
        <p:nvSpPr>
          <p:cNvPr id="261" name="大標題文字"/>
          <p:cNvSpPr>
            <a:spLocks noGrp="1"/>
          </p:cNvSpPr>
          <p:nvPr>
            <p:ph type="title"/>
          </p:nvPr>
        </p:nvSpPr>
        <p:spPr>
          <a:xfrm>
            <a:off x="119170" y="230214"/>
            <a:ext cx="8618538" cy="292388"/>
          </a:xfrm>
          <a:prstGeom prst="rect">
            <a:avLst/>
          </a:prstGeom>
        </p:spPr>
        <p:txBody>
          <a:bodyPr/>
          <a:lstStyle>
            <a:lvl1pPr defTabSz="885157"/>
          </a:lstStyle>
          <a:p>
            <a:r>
              <a:t>大標題文字</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268" name="Picture 1" descr="Picture 1"/>
          <p:cNvPicPr>
            <a:picLocks noChangeAspect="1"/>
          </p:cNvPicPr>
          <p:nvPr/>
        </p:nvPicPr>
        <p:blipFill>
          <a:blip r:embed="rId2">
            <a:extLst/>
          </a:blip>
          <a:stretch>
            <a:fillRect/>
          </a:stretch>
        </p:blipFill>
        <p:spPr>
          <a:xfrm>
            <a:off x="0" y="12905"/>
            <a:ext cx="8961439" cy="1327151"/>
          </a:xfrm>
          <a:prstGeom prst="rect">
            <a:avLst/>
          </a:prstGeom>
          <a:ln w="12700">
            <a:miter lim="400000"/>
          </a:ln>
        </p:spPr>
      </p:pic>
      <p:pic>
        <p:nvPicPr>
          <p:cNvPr id="269" name="Picture 3" descr="Picture 3"/>
          <p:cNvPicPr>
            <a:picLocks noChangeAspect="1"/>
          </p:cNvPicPr>
          <p:nvPr/>
        </p:nvPicPr>
        <p:blipFill>
          <a:blip r:embed="rId3">
            <a:extLst/>
          </a:blip>
          <a:stretch>
            <a:fillRect/>
          </a:stretch>
        </p:blipFill>
        <p:spPr>
          <a:xfrm>
            <a:off x="2640090" y="3705225"/>
            <a:ext cx="6321426" cy="3025775"/>
          </a:xfrm>
          <a:prstGeom prst="rect">
            <a:avLst/>
          </a:prstGeom>
          <a:ln w="12700">
            <a:miter lim="400000"/>
          </a:ln>
        </p:spPr>
      </p:pic>
      <p:sp>
        <p:nvSpPr>
          <p:cNvPr id="270" name="大標題文字"/>
          <p:cNvSpPr>
            <a:spLocks noGrp="1"/>
          </p:cNvSpPr>
          <p:nvPr>
            <p:ph type="title"/>
          </p:nvPr>
        </p:nvSpPr>
        <p:spPr>
          <a:xfrm>
            <a:off x="1431931" y="2133678"/>
            <a:ext cx="5567606" cy="497722"/>
          </a:xfrm>
          <a:prstGeom prst="rect">
            <a:avLst/>
          </a:prstGeom>
        </p:spPr>
        <p:txBody>
          <a:bodyPr/>
          <a:lstStyle>
            <a:lvl1pPr defTabSz="895255">
              <a:tabLst>
                <a:tab pos="266700" algn="l"/>
              </a:tabLst>
              <a:defRPr sz="3200" b="0"/>
            </a:lvl1pPr>
          </a:lstStyle>
          <a:p>
            <a:r>
              <a:t>大標題文字</a:t>
            </a:r>
          </a:p>
        </p:txBody>
      </p:sp>
      <p:sp>
        <p:nvSpPr>
          <p:cNvPr id="271" name="內文層級一…"/>
          <p:cNvSpPr>
            <a:spLocks noGrp="1"/>
          </p:cNvSpPr>
          <p:nvPr>
            <p:ph type="body" sz="quarter" idx="1"/>
          </p:nvPr>
        </p:nvSpPr>
        <p:spPr>
          <a:xfrm>
            <a:off x="1431931" y="3539457"/>
            <a:ext cx="4054469" cy="215445"/>
          </a:xfrm>
          <a:prstGeom prst="rect">
            <a:avLst/>
          </a:prstGeom>
        </p:spPr>
        <p:txBody>
          <a:bodyPr>
            <a:normAutofit/>
          </a:bodyPr>
          <a:lstStyle>
            <a:lvl1pPr defTabSz="895255">
              <a:defRPr sz="1400"/>
            </a:lvl1pPr>
            <a:lvl2pPr marL="169646" indent="-168058" defTabSz="895255">
              <a:defRPr sz="1400"/>
            </a:lvl2pPr>
            <a:lvl3pPr marL="424412" indent="-229171" defTabSz="895255">
              <a:defRPr sz="1400"/>
            </a:lvl3pPr>
            <a:lvl4pPr marL="594853" indent="-136113" defTabSz="895255">
              <a:defRPr sz="1400"/>
            </a:lvl4pPr>
            <a:lvl5pPr marL="733457" indent="-113891" defTabSz="895255">
              <a:defRPr sz="1400"/>
            </a:lvl5pPr>
          </a:lstStyle>
          <a:p>
            <a:r>
              <a:t>內文層級一</a:t>
            </a:r>
          </a:p>
          <a:p>
            <a:pPr lvl="1"/>
            <a:r>
              <a:t>內文層級二</a:t>
            </a:r>
          </a:p>
          <a:p>
            <a:pPr lvl="2"/>
            <a:r>
              <a:t>內文層級三</a:t>
            </a:r>
          </a:p>
          <a:p>
            <a:pPr lvl="3"/>
            <a:r>
              <a:t>內文層級四</a:t>
            </a:r>
          </a:p>
          <a:p>
            <a:pPr lvl="4"/>
            <a:r>
              <a:t>內文層級五</a:t>
            </a:r>
          </a:p>
        </p:txBody>
      </p:sp>
      <p:pic>
        <p:nvPicPr>
          <p:cNvPr id="272" name="Picture 18" descr="Picture 18"/>
          <p:cNvPicPr>
            <a:picLocks noChangeAspect="1"/>
          </p:cNvPicPr>
          <p:nvPr/>
        </p:nvPicPr>
        <p:blipFill>
          <a:blip r:embed="rId4">
            <a:extLst/>
          </a:blip>
          <a:stretch>
            <a:fillRect/>
          </a:stretch>
        </p:blipFill>
        <p:spPr>
          <a:xfrm>
            <a:off x="162064" y="133245"/>
            <a:ext cx="2181087" cy="390730"/>
          </a:xfrm>
          <a:prstGeom prst="rect">
            <a:avLst/>
          </a:prstGeom>
          <a:ln w="12700">
            <a:miter lim="400000"/>
          </a:ln>
        </p:spPr>
      </p:pic>
      <p:sp>
        <p:nvSpPr>
          <p:cNvPr id="273" name="幻燈片編號"/>
          <p:cNvSpPr>
            <a:spLocks noGrp="1"/>
          </p:cNvSpPr>
          <p:nvPr>
            <p:ph type="sldNum" sz="quarter" idx="2"/>
          </p:nvPr>
        </p:nvSpPr>
        <p:spPr>
          <a:xfrm>
            <a:off x="4327525" y="6048025"/>
            <a:ext cx="2089150" cy="357688"/>
          </a:xfrm>
          <a:prstGeom prst="rect">
            <a:avLst/>
          </a:prstGeom>
        </p:spPr>
        <p:txBody>
          <a:bodyPr lIns="45719" tIns="45719" rIns="45719" bIns="45719"/>
          <a:lstStyle>
            <a:lvl1pPr algn="r">
              <a:spcBef>
                <a:spcPts val="700"/>
              </a:spcBef>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80" name="幻燈片編號"/>
          <p:cNvSpPr>
            <a:spLocks noGrp="1"/>
          </p:cNvSpPr>
          <p:nvPr>
            <p:ph type="sldNum" sz="quarter" idx="2"/>
          </p:nvPr>
        </p:nvSpPr>
        <p:spPr>
          <a:xfrm>
            <a:off x="8575100" y="6494219"/>
            <a:ext cx="153964" cy="135546"/>
          </a:xfrm>
          <a:prstGeom prst="rect">
            <a:avLst/>
          </a:prstGeom>
        </p:spPr>
        <p:txBody>
          <a:bodyPr/>
          <a:lstStyle>
            <a:lvl1pPr>
              <a:spcBef>
                <a:spcPts val="0"/>
              </a:spcBef>
            </a:lvl1pPr>
          </a:lstStyle>
          <a:p>
            <a:fld id="{86CB4B4D-7CA3-9044-876B-883B54F8677D}" type="slidenum">
              <a:t>‹#›</a:t>
            </a:fld>
            <a:endParaRPr/>
          </a:p>
        </p:txBody>
      </p:sp>
      <p:sp>
        <p:nvSpPr>
          <p:cNvPr id="281" name="SlideLogoSeparator"/>
          <p:cNvSpPr/>
          <p:nvPr/>
        </p:nvSpPr>
        <p:spPr>
          <a:xfrm>
            <a:off x="8406958" y="6457702"/>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282" name="Picture 29" descr="Picture 29"/>
          <p:cNvPicPr>
            <a:picLocks noChangeAspect="1"/>
          </p:cNvPicPr>
          <p:nvPr/>
        </p:nvPicPr>
        <p:blipFill>
          <a:blip r:embed="rId2">
            <a:extLst/>
          </a:blip>
          <a:srcRect l="4266" t="9605" r="4266" b="22848"/>
          <a:stretch>
            <a:fillRect/>
          </a:stretch>
        </p:blipFill>
        <p:spPr>
          <a:xfrm>
            <a:off x="7254627" y="6382073"/>
            <a:ext cx="1161245" cy="269549"/>
          </a:xfrm>
          <a:prstGeom prst="rect">
            <a:avLst/>
          </a:prstGeom>
          <a:ln w="12700">
            <a:miter lim="400000"/>
          </a:ln>
        </p:spPr>
      </p:pic>
      <p:sp>
        <p:nvSpPr>
          <p:cNvPr id="283" name="大標題文字"/>
          <p:cNvSpPr>
            <a:spLocks noGrp="1"/>
          </p:cNvSpPr>
          <p:nvPr>
            <p:ph type="title"/>
          </p:nvPr>
        </p:nvSpPr>
        <p:spPr>
          <a:xfrm>
            <a:off x="171451" y="230188"/>
            <a:ext cx="8618537" cy="292388"/>
          </a:xfrm>
          <a:prstGeom prst="rect">
            <a:avLst/>
          </a:prstGeom>
        </p:spPr>
        <p:txBody>
          <a:bodyPr/>
          <a:lstStyle>
            <a:lvl1pPr defTabSz="895255">
              <a:tabLst>
                <a:tab pos="266700" algn="l"/>
              </a:tabLst>
            </a:lvl1pPr>
          </a:lstStyle>
          <a:p>
            <a:r>
              <a:t>大標題文字</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290" name="Picture 3" descr="Picture 3"/>
          <p:cNvPicPr>
            <a:picLocks noChangeAspect="1"/>
          </p:cNvPicPr>
          <p:nvPr/>
        </p:nvPicPr>
        <p:blipFill>
          <a:blip r:embed="rId2">
            <a:extLst/>
          </a:blip>
          <a:stretch>
            <a:fillRect/>
          </a:stretch>
        </p:blipFill>
        <p:spPr>
          <a:xfrm>
            <a:off x="2640090" y="3705225"/>
            <a:ext cx="6321426" cy="3025775"/>
          </a:xfrm>
          <a:prstGeom prst="rect">
            <a:avLst/>
          </a:prstGeom>
          <a:ln w="12700">
            <a:miter lim="400000"/>
          </a:ln>
        </p:spPr>
      </p:pic>
      <p:sp>
        <p:nvSpPr>
          <p:cNvPr id="291" name="大標題文字"/>
          <p:cNvSpPr>
            <a:spLocks noGrp="1"/>
          </p:cNvSpPr>
          <p:nvPr>
            <p:ph type="title"/>
          </p:nvPr>
        </p:nvSpPr>
        <p:spPr>
          <a:xfrm>
            <a:off x="1431931" y="2133678"/>
            <a:ext cx="4935538" cy="497722"/>
          </a:xfrm>
          <a:prstGeom prst="rect">
            <a:avLst/>
          </a:prstGeom>
        </p:spPr>
        <p:txBody>
          <a:bodyPr/>
          <a:lstStyle>
            <a:lvl1pPr defTabSz="887974">
              <a:defRPr sz="3200" b="0"/>
            </a:lvl1pPr>
          </a:lstStyle>
          <a:p>
            <a:r>
              <a:t>大標題文字</a:t>
            </a:r>
          </a:p>
        </p:txBody>
      </p:sp>
      <p:sp>
        <p:nvSpPr>
          <p:cNvPr id="292" name="內文層級一…"/>
          <p:cNvSpPr>
            <a:spLocks noGrp="1"/>
          </p:cNvSpPr>
          <p:nvPr>
            <p:ph type="body" sz="quarter" idx="1"/>
          </p:nvPr>
        </p:nvSpPr>
        <p:spPr>
          <a:xfrm>
            <a:off x="1431931" y="3867150"/>
            <a:ext cx="4935538" cy="215444"/>
          </a:xfrm>
          <a:prstGeom prst="rect">
            <a:avLst/>
          </a:prstGeom>
        </p:spPr>
        <p:txBody>
          <a:bodyPr>
            <a:normAutofit/>
          </a:bodyPr>
          <a:lstStyle>
            <a:lvl1pPr defTabSz="887974">
              <a:defRPr sz="1300"/>
            </a:lvl1pPr>
            <a:lvl2pPr marL="166679" indent="-165107" defTabSz="887974">
              <a:defRPr sz="1300"/>
            </a:lvl2pPr>
            <a:lvl3pPr marL="418753" indent="-225144" defTabSz="887974">
              <a:defRPr sz="1300"/>
            </a:lvl3pPr>
            <a:lvl4pPr marL="588731" indent="-133727" defTabSz="887974">
              <a:defRPr sz="1300"/>
            </a:lvl4pPr>
            <a:lvl5pPr marL="722766" indent="-111889" defTabSz="887974">
              <a:defRPr sz="1300"/>
            </a:lvl5pPr>
          </a:lstStyle>
          <a:p>
            <a:r>
              <a:t>內文層級一</a:t>
            </a:r>
          </a:p>
          <a:p>
            <a:pPr lvl="1"/>
            <a:r>
              <a:t>內文層級二</a:t>
            </a:r>
          </a:p>
          <a:p>
            <a:pPr lvl="2"/>
            <a:r>
              <a:t>內文層級三</a:t>
            </a:r>
          </a:p>
          <a:p>
            <a:pPr lvl="3"/>
            <a:r>
              <a:t>內文層級四</a:t>
            </a:r>
          </a:p>
          <a:p>
            <a:pPr lvl="4"/>
            <a:r>
              <a:t>內文層級五</a:t>
            </a:r>
          </a:p>
        </p:txBody>
      </p:sp>
      <p:pic>
        <p:nvPicPr>
          <p:cNvPr id="293" name="Picture 1" descr="Picture 1"/>
          <p:cNvPicPr>
            <a:picLocks noChangeAspect="1"/>
          </p:cNvPicPr>
          <p:nvPr/>
        </p:nvPicPr>
        <p:blipFill>
          <a:blip r:embed="rId3">
            <a:extLst/>
          </a:blip>
          <a:stretch>
            <a:fillRect/>
          </a:stretch>
        </p:blipFill>
        <p:spPr>
          <a:xfrm>
            <a:off x="0" y="12905"/>
            <a:ext cx="8961439" cy="1327151"/>
          </a:xfrm>
          <a:prstGeom prst="rect">
            <a:avLst/>
          </a:prstGeom>
          <a:ln w="12700">
            <a:miter lim="400000"/>
          </a:ln>
        </p:spPr>
      </p:pic>
      <p:pic>
        <p:nvPicPr>
          <p:cNvPr id="294" name="Picture 3" descr="Picture 3"/>
          <p:cNvPicPr>
            <a:picLocks noChangeAspect="1"/>
          </p:cNvPicPr>
          <p:nvPr/>
        </p:nvPicPr>
        <p:blipFill>
          <a:blip r:embed="rId4">
            <a:extLst/>
          </a:blip>
          <a:stretch>
            <a:fillRect/>
          </a:stretch>
        </p:blipFill>
        <p:spPr>
          <a:xfrm>
            <a:off x="162064" y="133245"/>
            <a:ext cx="2181087" cy="390731"/>
          </a:xfrm>
          <a:prstGeom prst="rect">
            <a:avLst/>
          </a:prstGeom>
          <a:ln w="12700">
            <a:miter lim="400000"/>
          </a:ln>
        </p:spPr>
      </p:pic>
      <p:pic>
        <p:nvPicPr>
          <p:cNvPr id="295" name="Picture 2588" descr="Picture 2588"/>
          <p:cNvPicPr>
            <a:picLocks noChangeAspect="1"/>
          </p:cNvPicPr>
          <p:nvPr/>
        </p:nvPicPr>
        <p:blipFill>
          <a:blip r:embed="rId5">
            <a:extLst/>
          </a:blip>
          <a:stretch>
            <a:fillRect/>
          </a:stretch>
        </p:blipFill>
        <p:spPr>
          <a:xfrm>
            <a:off x="1" y="0"/>
            <a:ext cx="152401" cy="152400"/>
          </a:xfrm>
          <a:prstGeom prst="rect">
            <a:avLst/>
          </a:prstGeom>
          <a:ln w="12700">
            <a:miter lim="400000"/>
          </a:ln>
        </p:spPr>
      </p:pic>
      <p:sp>
        <p:nvSpPr>
          <p:cNvPr id="296" name="幻燈片編號"/>
          <p:cNvSpPr>
            <a:spLocks noGrp="1"/>
          </p:cNvSpPr>
          <p:nvPr>
            <p:ph type="sldNum" sz="quarter" idx="2"/>
          </p:nvPr>
        </p:nvSpPr>
        <p:spPr>
          <a:xfrm>
            <a:off x="4327525" y="6048025"/>
            <a:ext cx="2089150" cy="357688"/>
          </a:xfrm>
          <a:prstGeom prst="rect">
            <a:avLst/>
          </a:prstGeom>
        </p:spPr>
        <p:txBody>
          <a:bodyPr lIns="45719" tIns="45719" rIns="45719" bIns="45719"/>
          <a:lstStyle>
            <a:lvl1pPr algn="r">
              <a:spcBef>
                <a:spcPts val="700"/>
              </a:spcBef>
              <a:defRPr sz="12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03" name="SlideLogoSeparator"/>
          <p:cNvSpPr/>
          <p:nvPr/>
        </p:nvSpPr>
        <p:spPr>
          <a:xfrm>
            <a:off x="8331200" y="6406376"/>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304" name="Picture 2" descr="Picture 2"/>
          <p:cNvPicPr>
            <a:picLocks noChangeAspect="1"/>
          </p:cNvPicPr>
          <p:nvPr/>
        </p:nvPicPr>
        <p:blipFill>
          <a:blip r:embed="rId2">
            <a:extLst/>
          </a:blip>
          <a:stretch>
            <a:fillRect/>
          </a:stretch>
        </p:blipFill>
        <p:spPr>
          <a:xfrm>
            <a:off x="7212933" y="6440272"/>
            <a:ext cx="1154607" cy="206841"/>
          </a:xfrm>
          <a:prstGeom prst="rect">
            <a:avLst/>
          </a:prstGeom>
          <a:ln w="12700">
            <a:miter lim="400000"/>
          </a:ln>
        </p:spPr>
      </p:pic>
      <p:sp>
        <p:nvSpPr>
          <p:cNvPr id="305" name="幻燈片編號"/>
          <p:cNvSpPr>
            <a:spLocks noGrp="1"/>
          </p:cNvSpPr>
          <p:nvPr>
            <p:ph type="sldNum" sz="quarter" idx="2"/>
          </p:nvPr>
        </p:nvSpPr>
        <p:spPr>
          <a:xfrm>
            <a:off x="8545514" y="6444152"/>
            <a:ext cx="153963" cy="135546"/>
          </a:xfrm>
          <a:prstGeom prst="rect">
            <a:avLst/>
          </a:prstGeom>
        </p:spPr>
        <p:txBody>
          <a:bodyPr/>
          <a:lstStyle/>
          <a:p>
            <a:fld id="{86CB4B4D-7CA3-9044-876B-883B54F8677D}" type="slidenum">
              <a:t>‹#›</a:t>
            </a:fld>
            <a:endParaRPr/>
          </a:p>
        </p:txBody>
      </p:sp>
      <p:sp>
        <p:nvSpPr>
          <p:cNvPr id="306" name="大標題文字"/>
          <p:cNvSpPr>
            <a:spLocks noGrp="1"/>
          </p:cNvSpPr>
          <p:nvPr>
            <p:ph type="title"/>
          </p:nvPr>
        </p:nvSpPr>
        <p:spPr>
          <a:xfrm>
            <a:off x="119140" y="230214"/>
            <a:ext cx="8618538" cy="292388"/>
          </a:xfrm>
          <a:prstGeom prst="rect">
            <a:avLst/>
          </a:prstGeom>
        </p:spPr>
        <p:txBody>
          <a:bodyPr/>
          <a:lstStyle>
            <a:lvl1pPr defTabSz="887974"/>
          </a:lstStyle>
          <a:p>
            <a:r>
              <a:t>大標題文字</a:t>
            </a:r>
          </a:p>
        </p:txBody>
      </p:sp>
      <p:sp>
        <p:nvSpPr>
          <p:cNvPr id="307" name="內文層級一…"/>
          <p:cNvSpPr>
            <a:spLocks noGrp="1"/>
          </p:cNvSpPr>
          <p:nvPr>
            <p:ph type="body" sz="quarter" idx="1"/>
          </p:nvPr>
        </p:nvSpPr>
        <p:spPr>
          <a:xfrm>
            <a:off x="317068" y="1102352"/>
            <a:ext cx="4302126" cy="1231107"/>
          </a:xfrm>
          <a:prstGeom prst="rect">
            <a:avLst/>
          </a:prstGeom>
        </p:spPr>
        <p:txBody>
          <a:bodyPr>
            <a:normAutofit/>
          </a:bodyPr>
          <a:lstStyle>
            <a:lvl1pPr defTabSz="887974">
              <a:defRPr sz="1500"/>
            </a:lvl1pPr>
            <a:lvl2pPr marL="192080" indent="-190508" defTabSz="887974">
              <a:defRPr sz="1500"/>
            </a:lvl2pPr>
            <a:lvl3pPr marL="453390" indent="-259782" defTabSz="887974">
              <a:defRPr sz="1500"/>
            </a:lvl3pPr>
            <a:lvl4pPr marL="609305" indent="-154300" defTabSz="887974">
              <a:defRPr sz="1500"/>
            </a:lvl4pPr>
            <a:lvl5pPr marL="739979" indent="-129103" defTabSz="887974">
              <a:defRPr sz="1500"/>
            </a:lvl5pPr>
          </a:lstStyle>
          <a:p>
            <a:r>
              <a:t>內文層級一</a:t>
            </a:r>
          </a:p>
          <a:p>
            <a:pPr lvl="1"/>
            <a:r>
              <a:t>內文層級二</a:t>
            </a:r>
          </a:p>
          <a:p>
            <a:pPr lvl="2"/>
            <a:r>
              <a:t>內文層級三</a:t>
            </a:r>
          </a:p>
          <a:p>
            <a:pPr lvl="3"/>
            <a:r>
              <a:t>內文層級四</a:t>
            </a:r>
          </a:p>
          <a:p>
            <a:pPr lvl="4"/>
            <a:r>
              <a:t>內文層級五</a:t>
            </a:r>
          </a:p>
        </p:txBody>
      </p:sp>
      <p:sp>
        <p:nvSpPr>
          <p:cNvPr id="308" name="TextBox 3"/>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09" name="TextBox 4"/>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10" name="TextBox 5"/>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11" name="TextBox 6"/>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12" name="TextBox 7"/>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13" name="TextBox 8"/>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14" name="TextBox 9"/>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15" name="TextBox 10"/>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16" name="TextBox 11"/>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317" name="TextBox 13"/>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324" name="SlideLogoSeparator"/>
          <p:cNvSpPr/>
          <p:nvPr/>
        </p:nvSpPr>
        <p:spPr>
          <a:xfrm>
            <a:off x="8331200" y="6406376"/>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325" name="Picture 2" descr="Picture 2"/>
          <p:cNvPicPr>
            <a:picLocks noChangeAspect="1"/>
          </p:cNvPicPr>
          <p:nvPr/>
        </p:nvPicPr>
        <p:blipFill>
          <a:blip r:embed="rId2">
            <a:extLst/>
          </a:blip>
          <a:stretch>
            <a:fillRect/>
          </a:stretch>
        </p:blipFill>
        <p:spPr>
          <a:xfrm>
            <a:off x="7212933" y="6440272"/>
            <a:ext cx="1154607" cy="206841"/>
          </a:xfrm>
          <a:prstGeom prst="rect">
            <a:avLst/>
          </a:prstGeom>
          <a:ln w="12700">
            <a:miter lim="400000"/>
          </a:ln>
        </p:spPr>
      </p:pic>
      <p:sp>
        <p:nvSpPr>
          <p:cNvPr id="326" name="幻燈片編號"/>
          <p:cNvSpPr>
            <a:spLocks noGrp="1"/>
          </p:cNvSpPr>
          <p:nvPr>
            <p:ph type="sldNum" sz="quarter" idx="2"/>
          </p:nvPr>
        </p:nvSpPr>
        <p:spPr>
          <a:xfrm>
            <a:off x="8545514" y="6444152"/>
            <a:ext cx="153963" cy="135546"/>
          </a:xfrm>
          <a:prstGeom prst="rect">
            <a:avLst/>
          </a:prstGeom>
        </p:spPr>
        <p:txBody>
          <a:bodyPr/>
          <a:lstStyle/>
          <a:p>
            <a:fld id="{86CB4B4D-7CA3-9044-876B-883B54F8677D}" type="slidenum">
              <a:t>‹#›</a:t>
            </a:fld>
            <a:endParaRPr/>
          </a:p>
        </p:txBody>
      </p:sp>
      <p:sp>
        <p:nvSpPr>
          <p:cNvPr id="327" name="大標題文字"/>
          <p:cNvSpPr>
            <a:spLocks noGrp="1"/>
          </p:cNvSpPr>
          <p:nvPr>
            <p:ph type="title"/>
          </p:nvPr>
        </p:nvSpPr>
        <p:spPr>
          <a:xfrm>
            <a:off x="119140" y="230214"/>
            <a:ext cx="8618538" cy="292388"/>
          </a:xfrm>
          <a:prstGeom prst="rect">
            <a:avLst/>
          </a:prstGeom>
        </p:spPr>
        <p:txBody>
          <a:bodyPr/>
          <a:lstStyle>
            <a:lvl1pPr defTabSz="887974"/>
          </a:lstStyle>
          <a:p>
            <a:r>
              <a:t>大標題文字</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5"/>
        <p:cNvGrpSpPr/>
        <p:nvPr/>
      </p:nvGrpSpPr>
      <p:grpSpPr>
        <a:xfrm>
          <a:off x="0" y="0"/>
          <a:ext cx="0" cy="0"/>
          <a:chOff x="0" y="0"/>
          <a:chExt cx="0" cy="0"/>
        </a:xfrm>
      </p:grpSpPr>
      <p:pic>
        <p:nvPicPr>
          <p:cNvPr id="26" name="Shape 26"/>
          <p:cNvPicPr preferRelativeResize="0"/>
          <p:nvPr/>
        </p:nvPicPr>
        <p:blipFill/>
        <p:spPr>
          <a:xfrm>
            <a:off x="1587" y="1588"/>
            <a:ext cx="1586" cy="1586"/>
          </a:xfrm>
          <a:prstGeom prst="rect">
            <a:avLst/>
          </a:prstGeom>
          <a:solidFill>
            <a:srgbClr val="FFFFFF"/>
          </a:solidFill>
          <a:ln>
            <a:noFill/>
          </a:ln>
        </p:spPr>
      </p:pic>
      <p:sp>
        <p:nvSpPr>
          <p:cNvPr id="27" name="Shape 27"/>
          <p:cNvSpPr txBox="1">
            <a:spLocks noGrp="1"/>
          </p:cNvSpPr>
          <p:nvPr>
            <p:ph type="title"/>
          </p:nvPr>
        </p:nvSpPr>
        <p:spPr>
          <a:xfrm>
            <a:off x="119035" y="230105"/>
            <a:ext cx="8610903" cy="29225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98" b="1"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98"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1898"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1898"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1898"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1898"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1898"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1898"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1898" b="1" i="0" u="none" strike="noStrike" cap="none">
                <a:solidFill>
                  <a:schemeClr val="dk2"/>
                </a:solidFill>
                <a:latin typeface="Arial"/>
                <a:ea typeface="Arial"/>
                <a:cs typeface="Arial"/>
                <a:sym typeface="Arial"/>
              </a:defRPr>
            </a:lvl9pPr>
          </a:lstStyle>
          <a:p>
            <a:endParaRPr/>
          </a:p>
        </p:txBody>
      </p:sp>
      <p:sp>
        <p:nvSpPr>
          <p:cNvPr id="28" name="Shape 28"/>
          <p:cNvSpPr txBox="1">
            <a:spLocks noGrp="1"/>
          </p:cNvSpPr>
          <p:nvPr>
            <p:ph type="body" idx="1"/>
          </p:nvPr>
        </p:nvSpPr>
        <p:spPr>
          <a:xfrm>
            <a:off x="1451282" y="1950118"/>
            <a:ext cx="4298314" cy="1230524"/>
          </a:xfrm>
          <a:prstGeom prst="rect">
            <a:avLst/>
          </a:prstGeom>
          <a:noFill/>
          <a:ln>
            <a:noFill/>
          </a:ln>
        </p:spPr>
        <p:txBody>
          <a:bodyPr spcFirstLastPara="1" wrap="square" lIns="0" tIns="0" rIns="0" bIns="0" anchor="t" anchorCtr="0"/>
          <a:lstStyle>
            <a:lvl1pPr marL="456789" marR="0" lvl="0" indent="-228394" algn="l" rtl="0">
              <a:spcBef>
                <a:spcPts val="0"/>
              </a:spcBef>
              <a:spcAft>
                <a:spcPts val="0"/>
              </a:spcAft>
              <a:buSzPts val="1400"/>
              <a:buNone/>
              <a:defRPr sz="1599" b="0" i="0" u="none" strike="noStrike" cap="none">
                <a:solidFill>
                  <a:schemeClr val="dk1"/>
                </a:solidFill>
                <a:latin typeface="Arial"/>
                <a:ea typeface="Arial"/>
                <a:cs typeface="Arial"/>
                <a:sym typeface="Arial"/>
              </a:defRPr>
            </a:lvl1pPr>
            <a:lvl2pPr marL="913577" marR="0" lvl="1" indent="-355280" algn="l" rtl="0">
              <a:spcBef>
                <a:spcPts val="0"/>
              </a:spcBef>
              <a:spcAft>
                <a:spcPts val="0"/>
              </a:spcAft>
              <a:buClr>
                <a:schemeClr val="accent3"/>
              </a:buClr>
              <a:buSzPts val="2000"/>
              <a:buFont typeface="Arial"/>
              <a:buChar char="▪"/>
              <a:defRPr sz="1599" b="0" i="0" u="none" strike="noStrike" cap="none">
                <a:solidFill>
                  <a:schemeClr val="dk1"/>
                </a:solidFill>
                <a:latin typeface="Arial"/>
                <a:ea typeface="Arial"/>
                <a:cs typeface="Arial"/>
                <a:sym typeface="Arial"/>
              </a:defRPr>
            </a:lvl2pPr>
            <a:lvl3pPr marL="1370366" marR="0" lvl="2" indent="-350204" algn="l" rtl="0">
              <a:spcBef>
                <a:spcPts val="0"/>
              </a:spcBef>
              <a:spcAft>
                <a:spcPts val="0"/>
              </a:spcAft>
              <a:buClr>
                <a:schemeClr val="accent3"/>
              </a:buClr>
              <a:buSzPts val="1920"/>
              <a:buFont typeface="Arial"/>
              <a:buChar char="–"/>
              <a:defRPr sz="1599" b="0" i="0" u="none" strike="noStrike" cap="none">
                <a:solidFill>
                  <a:schemeClr val="dk1"/>
                </a:solidFill>
                <a:latin typeface="Arial"/>
                <a:ea typeface="Arial"/>
                <a:cs typeface="Arial"/>
                <a:sym typeface="Arial"/>
              </a:defRPr>
            </a:lvl3pPr>
            <a:lvl4pPr marL="1827154" marR="0" lvl="3" indent="-350204" algn="l" rtl="0">
              <a:spcBef>
                <a:spcPts val="0"/>
              </a:spcBef>
              <a:spcAft>
                <a:spcPts val="0"/>
              </a:spcAft>
              <a:buClr>
                <a:schemeClr val="accent3"/>
              </a:buClr>
              <a:buSzPts val="1920"/>
              <a:buFont typeface="Arial"/>
              <a:buChar char="▫"/>
              <a:defRPr sz="1599" b="0" i="0" u="none" strike="noStrike" cap="none">
                <a:solidFill>
                  <a:schemeClr val="dk1"/>
                </a:solidFill>
                <a:latin typeface="Arial"/>
                <a:ea typeface="Arial"/>
                <a:cs typeface="Arial"/>
                <a:sym typeface="Arial"/>
              </a:defRPr>
            </a:lvl4pPr>
            <a:lvl5pPr marL="2283943" marR="0" lvl="4" indent="-318736" algn="l" rtl="0">
              <a:spcBef>
                <a:spcPts val="0"/>
              </a:spcBef>
              <a:spcAft>
                <a:spcPts val="0"/>
              </a:spcAft>
              <a:buClr>
                <a:schemeClr val="accent3"/>
              </a:buClr>
              <a:buSzPts val="1424"/>
              <a:buFont typeface="Arial"/>
              <a:buChar char="-"/>
              <a:defRPr sz="1599" b="0" i="0" u="none" strike="noStrike" cap="none">
                <a:solidFill>
                  <a:schemeClr val="dk1"/>
                </a:solidFill>
                <a:latin typeface="Arial"/>
                <a:ea typeface="Arial"/>
                <a:cs typeface="Arial"/>
                <a:sym typeface="Arial"/>
              </a:defRPr>
            </a:lvl5pPr>
            <a:lvl6pPr marL="2740731" marR="0" lvl="5" indent="-318736" algn="l" rtl="0">
              <a:spcBef>
                <a:spcPts val="0"/>
              </a:spcBef>
              <a:spcAft>
                <a:spcPts val="0"/>
              </a:spcAft>
              <a:buClr>
                <a:schemeClr val="dk2"/>
              </a:buClr>
              <a:buSzPts val="1424"/>
              <a:buFont typeface="Arial"/>
              <a:buChar char="-"/>
              <a:defRPr sz="1599" b="0" i="0" u="none" strike="noStrike" cap="none">
                <a:solidFill>
                  <a:schemeClr val="dk1"/>
                </a:solidFill>
                <a:latin typeface="Arial"/>
                <a:ea typeface="Arial"/>
                <a:cs typeface="Arial"/>
                <a:sym typeface="Arial"/>
              </a:defRPr>
            </a:lvl6pPr>
            <a:lvl7pPr marL="3197520" marR="0" lvl="6" indent="-318736" algn="l" rtl="0">
              <a:spcBef>
                <a:spcPts val="0"/>
              </a:spcBef>
              <a:spcAft>
                <a:spcPts val="0"/>
              </a:spcAft>
              <a:buClr>
                <a:schemeClr val="dk2"/>
              </a:buClr>
              <a:buSzPts val="1424"/>
              <a:buFont typeface="Arial"/>
              <a:buChar char="-"/>
              <a:defRPr sz="1599" b="0" i="0" u="none" strike="noStrike" cap="none">
                <a:solidFill>
                  <a:schemeClr val="dk1"/>
                </a:solidFill>
                <a:latin typeface="Arial"/>
                <a:ea typeface="Arial"/>
                <a:cs typeface="Arial"/>
                <a:sym typeface="Arial"/>
              </a:defRPr>
            </a:lvl7pPr>
            <a:lvl8pPr marL="3654308" marR="0" lvl="7" indent="-318736" algn="l" rtl="0">
              <a:spcBef>
                <a:spcPts val="0"/>
              </a:spcBef>
              <a:spcAft>
                <a:spcPts val="0"/>
              </a:spcAft>
              <a:buClr>
                <a:schemeClr val="dk2"/>
              </a:buClr>
              <a:buSzPts val="1424"/>
              <a:buFont typeface="Arial"/>
              <a:buChar char="-"/>
              <a:defRPr sz="1599" b="0" i="0" u="none" strike="noStrike" cap="none">
                <a:solidFill>
                  <a:schemeClr val="dk1"/>
                </a:solidFill>
                <a:latin typeface="Arial"/>
                <a:ea typeface="Arial"/>
                <a:cs typeface="Arial"/>
                <a:sym typeface="Arial"/>
              </a:defRPr>
            </a:lvl8pPr>
            <a:lvl9pPr marL="4111097" marR="0" lvl="8" indent="-318736" algn="l" rtl="0">
              <a:spcBef>
                <a:spcPts val="0"/>
              </a:spcBef>
              <a:spcAft>
                <a:spcPts val="0"/>
              </a:spcAft>
              <a:buClr>
                <a:schemeClr val="dk2"/>
              </a:buClr>
              <a:buSzPts val="1424"/>
              <a:buFont typeface="Arial"/>
              <a:buChar char="-"/>
              <a:defRPr sz="1599" b="0" i="0" u="none" strike="noStrike" cap="none">
                <a:solidFill>
                  <a:schemeClr val="dk1"/>
                </a:solidFill>
                <a:latin typeface="Arial"/>
                <a:ea typeface="Arial"/>
                <a:cs typeface="Arial"/>
                <a:sym typeface="Arial"/>
              </a:defRPr>
            </a:lvl9pPr>
          </a:lstStyle>
          <a:p>
            <a:endParaRPr/>
          </a:p>
        </p:txBody>
      </p:sp>
      <p:sp>
        <p:nvSpPr>
          <p:cNvPr id="29" name="Shape 29"/>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0" name="Shape 30"/>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1" name="Shape 31"/>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2" name="Shape 32"/>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3" name="Shape 33"/>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4" name="Shape 34"/>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5" name="Shape 35"/>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6" name="Shape 36"/>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7" name="Shape 37"/>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8" name="Shape 38"/>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39" name="Shape 39"/>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40" name="Shape 40"/>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41" name="Shape 41"/>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42" name="Shape 42"/>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43" name="Shape 43"/>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44" name="Shape 44"/>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45" name="Shape 45"/>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46" name="Shape 46"/>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47" name="Shape 47"/>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
        <p:nvSpPr>
          <p:cNvPr id="48" name="Shape 48"/>
          <p:cNvSpPr txBox="1"/>
          <p:nvPr/>
        </p:nvSpPr>
        <p:spPr>
          <a:xfrm>
            <a:off x="8537944" y="6432685"/>
            <a:ext cx="208571" cy="1523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altLang="zh-TW" sz="999" b="0"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999"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308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5"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56" name="大標題文字"/>
          <p:cNvSpPr>
            <a:spLocks noGrp="1"/>
          </p:cNvSpPr>
          <p:nvPr>
            <p:ph type="title"/>
          </p:nvPr>
        </p:nvSpPr>
        <p:spPr>
          <a:prstGeom prst="rect">
            <a:avLst/>
          </a:prstGeom>
        </p:spPr>
        <p:txBody>
          <a:bodyPr/>
          <a:lstStyle/>
          <a:p>
            <a:r>
              <a:t>大標題文字</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63"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64" name="大標題文字"/>
          <p:cNvSpPr>
            <a:spLocks noGrp="1"/>
          </p:cNvSpPr>
          <p:nvPr>
            <p:ph type="title"/>
          </p:nvPr>
        </p:nvSpPr>
        <p:spPr>
          <a:prstGeom prst="rect">
            <a:avLst/>
          </a:prstGeom>
        </p:spPr>
        <p:txBody>
          <a:bodyPr/>
          <a:lstStyle/>
          <a:p>
            <a:r>
              <a:t>大標題文字</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1"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72" name="大標題文字"/>
          <p:cNvSpPr>
            <a:spLocks noGrp="1"/>
          </p:cNvSpPr>
          <p:nvPr>
            <p:ph type="title"/>
          </p:nvPr>
        </p:nvSpPr>
        <p:spPr>
          <a:prstGeom prst="rect">
            <a:avLst/>
          </a:prstGeom>
        </p:spPr>
        <p:txBody>
          <a:bodyPr/>
          <a:lstStyle/>
          <a:p>
            <a:r>
              <a:t>大標題文字</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 und Inhalt">
    <p:spTree>
      <p:nvGrpSpPr>
        <p:cNvPr id="1" name=""/>
        <p:cNvGrpSpPr/>
        <p:nvPr/>
      </p:nvGrpSpPr>
      <p:grpSpPr>
        <a:xfrm>
          <a:off x="0" y="0"/>
          <a:ext cx="0" cy="0"/>
          <a:chOff x="0" y="0"/>
          <a:chExt cx="0" cy="0"/>
        </a:xfrm>
      </p:grpSpPr>
      <p:sp>
        <p:nvSpPr>
          <p:cNvPr id="79" name="幻燈片編號"/>
          <p:cNvSpPr>
            <a:spLocks noGrp="1"/>
          </p:cNvSpPr>
          <p:nvPr>
            <p:ph type="sldNum" sz="quarter" idx="2"/>
          </p:nvPr>
        </p:nvSpPr>
        <p:spPr>
          <a:prstGeom prst="rect">
            <a:avLst/>
          </a:prstGeom>
        </p:spPr>
        <p:txBody>
          <a:bodyPr/>
          <a:lstStyle/>
          <a:p>
            <a:fld id="{86CB4B4D-7CA3-9044-876B-883B54F8677D}" type="slidenum">
              <a:t>‹#›</a:t>
            </a:fld>
            <a:endParaRPr/>
          </a:p>
        </p:txBody>
      </p:sp>
      <p:sp>
        <p:nvSpPr>
          <p:cNvPr id="80" name="大標題文字"/>
          <p:cNvSpPr>
            <a:spLocks noGrp="1"/>
          </p:cNvSpPr>
          <p:nvPr>
            <p:ph type="title"/>
          </p:nvPr>
        </p:nvSpPr>
        <p:spPr>
          <a:prstGeom prst="rect">
            <a:avLst/>
          </a:prstGeom>
        </p:spPr>
        <p:txBody>
          <a:bodyPr/>
          <a:lstStyle/>
          <a:p>
            <a:r>
              <a:t>大標題文字</a:t>
            </a:r>
          </a:p>
        </p:txBody>
      </p:sp>
      <p:sp>
        <p:nvSpPr>
          <p:cNvPr id="81" name="內文層級一…"/>
          <p:cNvSpPr>
            <a:spLocks noGrp="1"/>
          </p:cNvSpPr>
          <p:nvPr>
            <p:ph type="body" sz="quarter" idx="1"/>
          </p:nvPr>
        </p:nvSpPr>
        <p:spPr>
          <a:xfrm>
            <a:off x="1452568" y="1951057"/>
            <a:ext cx="4302126" cy="1231107"/>
          </a:xfrm>
          <a:prstGeom prst="rect">
            <a:avLst/>
          </a:prstGeom>
        </p:spPr>
        <p:txBody>
          <a:bodyPr>
            <a:normAutofit/>
          </a:bodyPr>
          <a:lstStyle/>
          <a:p>
            <a:r>
              <a:t>內文層級一</a:t>
            </a:r>
          </a:p>
          <a:p>
            <a:pPr lvl="1"/>
            <a:r>
              <a:t>內文層級二</a:t>
            </a:r>
          </a:p>
          <a:p>
            <a:pPr lvl="2"/>
            <a:r>
              <a:t>內文層級三</a:t>
            </a:r>
          </a:p>
          <a:p>
            <a:pPr lvl="3"/>
            <a:r>
              <a:t>內文層級四</a:t>
            </a:r>
          </a:p>
          <a:p>
            <a:pPr lvl="4"/>
            <a:r>
              <a:t>內文層級五</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88" name="Picture 3" descr="Picture 3"/>
          <p:cNvPicPr>
            <a:picLocks noChangeAspect="1"/>
          </p:cNvPicPr>
          <p:nvPr/>
        </p:nvPicPr>
        <p:blipFill>
          <a:blip r:embed="rId2">
            <a:extLst/>
          </a:blip>
          <a:stretch>
            <a:fillRect/>
          </a:stretch>
        </p:blipFill>
        <p:spPr>
          <a:xfrm>
            <a:off x="2640090" y="3705225"/>
            <a:ext cx="6321426" cy="3025775"/>
          </a:xfrm>
          <a:prstGeom prst="rect">
            <a:avLst/>
          </a:prstGeom>
          <a:ln w="12700">
            <a:miter lim="400000"/>
          </a:ln>
        </p:spPr>
      </p:pic>
      <p:sp>
        <p:nvSpPr>
          <p:cNvPr id="89" name="大標題文字"/>
          <p:cNvSpPr>
            <a:spLocks noGrp="1"/>
          </p:cNvSpPr>
          <p:nvPr>
            <p:ph type="title"/>
          </p:nvPr>
        </p:nvSpPr>
        <p:spPr>
          <a:xfrm>
            <a:off x="1431931" y="2133678"/>
            <a:ext cx="4935538" cy="497722"/>
          </a:xfrm>
          <a:prstGeom prst="rect">
            <a:avLst/>
          </a:prstGeom>
        </p:spPr>
        <p:txBody>
          <a:bodyPr/>
          <a:lstStyle>
            <a:lvl1pPr defTabSz="887974">
              <a:defRPr sz="3200" b="0"/>
            </a:lvl1pPr>
          </a:lstStyle>
          <a:p>
            <a:r>
              <a:t>大標題文字</a:t>
            </a:r>
          </a:p>
        </p:txBody>
      </p:sp>
      <p:sp>
        <p:nvSpPr>
          <p:cNvPr id="90" name="內文層級一…"/>
          <p:cNvSpPr>
            <a:spLocks noGrp="1"/>
          </p:cNvSpPr>
          <p:nvPr>
            <p:ph type="body" sz="quarter" idx="1"/>
          </p:nvPr>
        </p:nvSpPr>
        <p:spPr>
          <a:xfrm>
            <a:off x="1431931" y="3867150"/>
            <a:ext cx="4935538" cy="215444"/>
          </a:xfrm>
          <a:prstGeom prst="rect">
            <a:avLst/>
          </a:prstGeom>
        </p:spPr>
        <p:txBody>
          <a:bodyPr>
            <a:normAutofit/>
          </a:bodyPr>
          <a:lstStyle>
            <a:lvl1pPr defTabSz="887974">
              <a:defRPr sz="1400"/>
            </a:lvl1pPr>
            <a:lvl2pPr marL="168267" indent="-166695" defTabSz="887974">
              <a:defRPr sz="1400"/>
            </a:lvl2pPr>
            <a:lvl3pPr marL="420918" indent="-227309" defTabSz="887974">
              <a:defRPr sz="1400"/>
            </a:lvl3pPr>
            <a:lvl4pPr marL="590017" indent="-135013" defTabSz="887974">
              <a:defRPr sz="1400"/>
            </a:lvl4pPr>
            <a:lvl5pPr marL="723842" indent="-112965" defTabSz="887974">
              <a:defRPr sz="1400"/>
            </a:lvl5pPr>
          </a:lstStyle>
          <a:p>
            <a:r>
              <a:t>內文層級一</a:t>
            </a:r>
          </a:p>
          <a:p>
            <a:pPr lvl="1"/>
            <a:r>
              <a:t>內文層級二</a:t>
            </a:r>
          </a:p>
          <a:p>
            <a:pPr lvl="2"/>
            <a:r>
              <a:t>內文層級三</a:t>
            </a:r>
          </a:p>
          <a:p>
            <a:pPr lvl="3"/>
            <a:r>
              <a:t>內文層級四</a:t>
            </a:r>
          </a:p>
          <a:p>
            <a:pPr lvl="4"/>
            <a:r>
              <a:t>內文層級五</a:t>
            </a:r>
          </a:p>
        </p:txBody>
      </p:sp>
      <p:pic>
        <p:nvPicPr>
          <p:cNvPr id="91" name="Picture 1" descr="Picture 1"/>
          <p:cNvPicPr>
            <a:picLocks noChangeAspect="1"/>
          </p:cNvPicPr>
          <p:nvPr/>
        </p:nvPicPr>
        <p:blipFill>
          <a:blip r:embed="rId3">
            <a:extLst/>
          </a:blip>
          <a:stretch>
            <a:fillRect/>
          </a:stretch>
        </p:blipFill>
        <p:spPr>
          <a:xfrm>
            <a:off x="0" y="12905"/>
            <a:ext cx="8961439" cy="1327151"/>
          </a:xfrm>
          <a:prstGeom prst="rect">
            <a:avLst/>
          </a:prstGeom>
          <a:ln w="12700">
            <a:miter lim="400000"/>
          </a:ln>
        </p:spPr>
      </p:pic>
      <p:pic>
        <p:nvPicPr>
          <p:cNvPr id="92" name="Picture 3" descr="Picture 3"/>
          <p:cNvPicPr>
            <a:picLocks noChangeAspect="1"/>
          </p:cNvPicPr>
          <p:nvPr/>
        </p:nvPicPr>
        <p:blipFill>
          <a:blip r:embed="rId4">
            <a:extLst/>
          </a:blip>
          <a:stretch>
            <a:fillRect/>
          </a:stretch>
        </p:blipFill>
        <p:spPr>
          <a:xfrm>
            <a:off x="162064" y="133245"/>
            <a:ext cx="2181087" cy="390731"/>
          </a:xfrm>
          <a:prstGeom prst="rect">
            <a:avLst/>
          </a:prstGeom>
          <a:ln w="12700">
            <a:miter lim="400000"/>
          </a:ln>
        </p:spPr>
      </p:pic>
      <p:pic>
        <p:nvPicPr>
          <p:cNvPr id="93" name="Picture 2588" descr="Picture 2588"/>
          <p:cNvPicPr>
            <a:picLocks noChangeAspect="1"/>
          </p:cNvPicPr>
          <p:nvPr/>
        </p:nvPicPr>
        <p:blipFill>
          <a:blip r:embed="rId5">
            <a:extLst/>
          </a:blip>
          <a:stretch>
            <a:fillRect/>
          </a:stretch>
        </p:blipFill>
        <p:spPr>
          <a:xfrm>
            <a:off x="1" y="0"/>
            <a:ext cx="152401" cy="152400"/>
          </a:xfrm>
          <a:prstGeom prst="rect">
            <a:avLst/>
          </a:prstGeom>
          <a:ln w="12700">
            <a:miter lim="400000"/>
          </a:ln>
        </p:spPr>
      </p:pic>
      <p:sp>
        <p:nvSpPr>
          <p:cNvPr id="94" name="幻燈片編號"/>
          <p:cNvSpPr>
            <a:spLocks noGrp="1"/>
          </p:cNvSpPr>
          <p:nvPr>
            <p:ph type="sldNum" sz="quarter" idx="2"/>
          </p:nvPr>
        </p:nvSpPr>
        <p:spPr>
          <a:xfrm>
            <a:off x="4327525" y="6048025"/>
            <a:ext cx="2089150" cy="357688"/>
          </a:xfrm>
          <a:prstGeom prst="rect">
            <a:avLst/>
          </a:prstGeom>
        </p:spPr>
        <p:txBody>
          <a:bodyPr lIns="45719" tIns="45719" rIns="45719" bIns="45719"/>
          <a:lstStyle>
            <a:lvl1pPr algn="r">
              <a:spcBef>
                <a:spcPts val="700"/>
              </a:spcBef>
              <a:defRPr sz="12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01" name="SlideLogoSeparator"/>
          <p:cNvSpPr/>
          <p:nvPr/>
        </p:nvSpPr>
        <p:spPr>
          <a:xfrm>
            <a:off x="8331200" y="6406376"/>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102" name="Picture 2" descr="Picture 2"/>
          <p:cNvPicPr>
            <a:picLocks noChangeAspect="1"/>
          </p:cNvPicPr>
          <p:nvPr/>
        </p:nvPicPr>
        <p:blipFill>
          <a:blip r:embed="rId2">
            <a:extLst/>
          </a:blip>
          <a:stretch>
            <a:fillRect/>
          </a:stretch>
        </p:blipFill>
        <p:spPr>
          <a:xfrm>
            <a:off x="7212933" y="6440272"/>
            <a:ext cx="1154607" cy="206841"/>
          </a:xfrm>
          <a:prstGeom prst="rect">
            <a:avLst/>
          </a:prstGeom>
          <a:ln w="12700">
            <a:miter lim="400000"/>
          </a:ln>
        </p:spPr>
      </p:pic>
      <p:sp>
        <p:nvSpPr>
          <p:cNvPr id="103" name="幻燈片編號"/>
          <p:cNvSpPr>
            <a:spLocks noGrp="1"/>
          </p:cNvSpPr>
          <p:nvPr>
            <p:ph type="sldNum" sz="quarter" idx="2"/>
          </p:nvPr>
        </p:nvSpPr>
        <p:spPr>
          <a:xfrm>
            <a:off x="8545514" y="6444152"/>
            <a:ext cx="153963" cy="135546"/>
          </a:xfrm>
          <a:prstGeom prst="rect">
            <a:avLst/>
          </a:prstGeom>
        </p:spPr>
        <p:txBody>
          <a:bodyPr/>
          <a:lstStyle/>
          <a:p>
            <a:fld id="{86CB4B4D-7CA3-9044-876B-883B54F8677D}" type="slidenum">
              <a:t>‹#›</a:t>
            </a:fld>
            <a:endParaRPr/>
          </a:p>
        </p:txBody>
      </p:sp>
      <p:sp>
        <p:nvSpPr>
          <p:cNvPr id="104" name="大標題文字"/>
          <p:cNvSpPr>
            <a:spLocks noGrp="1"/>
          </p:cNvSpPr>
          <p:nvPr>
            <p:ph type="title"/>
          </p:nvPr>
        </p:nvSpPr>
        <p:spPr>
          <a:xfrm>
            <a:off x="119140" y="230214"/>
            <a:ext cx="8618538" cy="292388"/>
          </a:xfrm>
          <a:prstGeom prst="rect">
            <a:avLst/>
          </a:prstGeom>
        </p:spPr>
        <p:txBody>
          <a:bodyPr/>
          <a:lstStyle>
            <a:lvl1pPr defTabSz="887974"/>
          </a:lstStyle>
          <a:p>
            <a:r>
              <a:t>大標題文字</a:t>
            </a:r>
          </a:p>
        </p:txBody>
      </p:sp>
      <p:sp>
        <p:nvSpPr>
          <p:cNvPr id="105" name="內文層級一…"/>
          <p:cNvSpPr>
            <a:spLocks noGrp="1"/>
          </p:cNvSpPr>
          <p:nvPr>
            <p:ph type="body" sz="quarter" idx="1"/>
          </p:nvPr>
        </p:nvSpPr>
        <p:spPr>
          <a:xfrm>
            <a:off x="1452568" y="1951039"/>
            <a:ext cx="4302126" cy="1231107"/>
          </a:xfrm>
          <a:prstGeom prst="rect">
            <a:avLst/>
          </a:prstGeom>
        </p:spPr>
        <p:txBody>
          <a:bodyPr>
            <a:normAutofit/>
          </a:bodyPr>
          <a:lstStyle>
            <a:lvl1pPr defTabSz="887974"/>
            <a:lvl2pPr marL="192080" indent="-190508" defTabSz="887974"/>
            <a:lvl3pPr marL="453390" indent="-259782" defTabSz="887974"/>
            <a:lvl4pPr marL="609305" indent="-154300" defTabSz="887974"/>
            <a:lvl5pPr marL="739979" indent="-129103" defTabSz="887974"/>
          </a:lstStyle>
          <a:p>
            <a:r>
              <a:t>內文層級一</a:t>
            </a:r>
          </a:p>
          <a:p>
            <a:pPr lvl="1"/>
            <a:r>
              <a:t>內文層級二</a:t>
            </a:r>
          </a:p>
          <a:p>
            <a:pPr lvl="2"/>
            <a:r>
              <a:t>內文層級三</a:t>
            </a:r>
          </a:p>
          <a:p>
            <a:pPr lvl="3"/>
            <a:r>
              <a:t>內文層級四</a:t>
            </a:r>
          </a:p>
          <a:p>
            <a:pPr lvl="4"/>
            <a:r>
              <a:t>內文層級五</a:t>
            </a:r>
          </a:p>
        </p:txBody>
      </p:sp>
      <p:sp>
        <p:nvSpPr>
          <p:cNvPr id="106" name="TextBox 3"/>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07" name="TextBox 4"/>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08" name="TextBox 5"/>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09" name="TextBox 6"/>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0" name="TextBox 7"/>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1" name="TextBox 8"/>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2" name="TextBox 9"/>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3" name="TextBox 10"/>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4" name="TextBox 11"/>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5" name="TextBox 13"/>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6" name="TextBox 14"/>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7" name="TextBox 15"/>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8" name="TextBox 16"/>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19" name="TextBox 17"/>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20" name="TextBox 18"/>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21" name="TextBox 19"/>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22" name="TextBox 20"/>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23" name="TextBox 21"/>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
        <p:nvSpPr>
          <p:cNvPr id="124" name="TextBox 22"/>
          <p:cNvSpPr/>
          <p:nvPr/>
        </p:nvSpPr>
        <p:spPr>
          <a:xfrm>
            <a:off x="8545514" y="6435725"/>
            <a:ext cx="266701" cy="177800"/>
          </a:xfrm>
          <a:prstGeom prst="rect">
            <a:avLst/>
          </a:prstGeom>
          <a:ln w="12700">
            <a:miter lim="400000"/>
          </a:ln>
        </p:spPr>
        <p:txBody>
          <a:bodyPr wrap="none" lIns="0" tIns="0" rIns="0" bIns="0">
            <a:spAutoFit/>
          </a:bodyPr>
          <a:lstStyle/>
          <a:p>
            <a:pPr>
              <a:spcBef>
                <a:spcPts val="600"/>
              </a:spcBef>
              <a:defRPr sz="1000"/>
            </a:pP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31" name="SlideLogoSeparator"/>
          <p:cNvSpPr/>
          <p:nvPr/>
        </p:nvSpPr>
        <p:spPr>
          <a:xfrm>
            <a:off x="8331200" y="6406376"/>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132" name="Picture 2" descr="Picture 2"/>
          <p:cNvPicPr>
            <a:picLocks noChangeAspect="1"/>
          </p:cNvPicPr>
          <p:nvPr/>
        </p:nvPicPr>
        <p:blipFill>
          <a:blip r:embed="rId2">
            <a:extLst/>
          </a:blip>
          <a:stretch>
            <a:fillRect/>
          </a:stretch>
        </p:blipFill>
        <p:spPr>
          <a:xfrm>
            <a:off x="7212933" y="6440272"/>
            <a:ext cx="1154607" cy="206841"/>
          </a:xfrm>
          <a:prstGeom prst="rect">
            <a:avLst/>
          </a:prstGeom>
          <a:ln w="12700">
            <a:miter lim="400000"/>
          </a:ln>
        </p:spPr>
      </p:pic>
      <p:sp>
        <p:nvSpPr>
          <p:cNvPr id="133" name="幻燈片編號"/>
          <p:cNvSpPr>
            <a:spLocks noGrp="1"/>
          </p:cNvSpPr>
          <p:nvPr>
            <p:ph type="sldNum" sz="quarter" idx="2"/>
          </p:nvPr>
        </p:nvSpPr>
        <p:spPr>
          <a:xfrm>
            <a:off x="8545514" y="6444152"/>
            <a:ext cx="153963" cy="135546"/>
          </a:xfrm>
          <a:prstGeom prst="rect">
            <a:avLst/>
          </a:prstGeom>
        </p:spPr>
        <p:txBody>
          <a:bodyPr/>
          <a:lstStyle/>
          <a:p>
            <a:fld id="{86CB4B4D-7CA3-9044-876B-883B54F8677D}" type="slidenum">
              <a:t>‹#›</a:t>
            </a:fld>
            <a:endParaRPr/>
          </a:p>
        </p:txBody>
      </p:sp>
      <p:sp>
        <p:nvSpPr>
          <p:cNvPr id="134" name="大標題文字"/>
          <p:cNvSpPr>
            <a:spLocks noGrp="1"/>
          </p:cNvSpPr>
          <p:nvPr>
            <p:ph type="title"/>
          </p:nvPr>
        </p:nvSpPr>
        <p:spPr>
          <a:xfrm>
            <a:off x="119140" y="230214"/>
            <a:ext cx="8618538" cy="292388"/>
          </a:xfrm>
          <a:prstGeom prst="rect">
            <a:avLst/>
          </a:prstGeom>
        </p:spPr>
        <p:txBody>
          <a:bodyPr/>
          <a:lstStyle>
            <a:lvl1pPr defTabSz="887974"/>
          </a:lstStyle>
          <a:p>
            <a:r>
              <a:t>大標題文字</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LogoSeparator"/>
          <p:cNvSpPr/>
          <p:nvPr/>
        </p:nvSpPr>
        <p:spPr>
          <a:xfrm>
            <a:off x="8331200" y="6406376"/>
            <a:ext cx="127001" cy="17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895350">
              <a:spcBef>
                <a:spcPts val="0"/>
              </a:spcBef>
              <a:defRPr sz="1200">
                <a:latin typeface="DFKai-SB"/>
                <a:ea typeface="DFKai-SB"/>
                <a:cs typeface="DFKai-SB"/>
                <a:sym typeface="DFKai-SB"/>
              </a:defRPr>
            </a:lvl1pPr>
          </a:lstStyle>
          <a:p>
            <a:r>
              <a:t>|</a:t>
            </a:r>
          </a:p>
        </p:txBody>
      </p:sp>
      <p:pic>
        <p:nvPicPr>
          <p:cNvPr id="3" name="Picture 2" descr="Picture 2"/>
          <p:cNvPicPr>
            <a:picLocks noChangeAspect="1"/>
          </p:cNvPicPr>
          <p:nvPr/>
        </p:nvPicPr>
        <p:blipFill>
          <a:blip r:embed="rId28">
            <a:extLst/>
          </a:blip>
          <a:stretch>
            <a:fillRect/>
          </a:stretch>
        </p:blipFill>
        <p:spPr>
          <a:xfrm>
            <a:off x="7212933" y="6440272"/>
            <a:ext cx="1154607" cy="206841"/>
          </a:xfrm>
          <a:prstGeom prst="rect">
            <a:avLst/>
          </a:prstGeom>
          <a:ln w="12700">
            <a:miter lim="400000"/>
          </a:ln>
        </p:spPr>
      </p:pic>
      <p:sp>
        <p:nvSpPr>
          <p:cNvPr id="4" name="幻燈片編號"/>
          <p:cNvSpPr>
            <a:spLocks noGrp="1"/>
          </p:cNvSpPr>
          <p:nvPr>
            <p:ph type="sldNum" sz="quarter" idx="2"/>
          </p:nvPr>
        </p:nvSpPr>
        <p:spPr>
          <a:xfrm>
            <a:off x="8545513" y="6444152"/>
            <a:ext cx="153963" cy="135546"/>
          </a:xfrm>
          <a:prstGeom prst="rect">
            <a:avLst/>
          </a:prstGeom>
          <a:ln w="12700">
            <a:miter lim="400000"/>
          </a:ln>
        </p:spPr>
        <p:txBody>
          <a:bodyPr wrap="none" lIns="0" tIns="0" rIns="0" bIns="0" anchor="ctr">
            <a:spAutoFit/>
          </a:bodyPr>
          <a:lstStyle>
            <a:lvl1pPr>
              <a:spcBef>
                <a:spcPts val="600"/>
              </a:spcBef>
              <a:defRPr sz="1000"/>
            </a:lvl1pPr>
          </a:lstStyle>
          <a:p>
            <a:fld id="{86CB4B4D-7CA3-9044-876B-883B54F8677D}" type="slidenum">
              <a:t>‹#›</a:t>
            </a:fld>
            <a:endParaRPr/>
          </a:p>
        </p:txBody>
      </p:sp>
      <p:sp>
        <p:nvSpPr>
          <p:cNvPr id="5" name="大標題文字"/>
          <p:cNvSpPr>
            <a:spLocks noGrp="1"/>
          </p:cNvSpPr>
          <p:nvPr>
            <p:ph type="title"/>
          </p:nvPr>
        </p:nvSpPr>
        <p:spPr>
          <a:xfrm>
            <a:off x="119140" y="230214"/>
            <a:ext cx="8618537" cy="2923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大標題文字</a:t>
            </a:r>
          </a:p>
        </p:txBody>
      </p:sp>
      <p:sp>
        <p:nvSpPr>
          <p:cNvPr id="6" name="內文層級一…"/>
          <p:cNvSpPr>
            <a:spLocks noGrp="1"/>
          </p:cNvSpPr>
          <p:nvPr>
            <p:ph type="body" idx="1"/>
          </p:nvPr>
        </p:nvSpPr>
        <p:spPr>
          <a:xfrm>
            <a:off x="447675" y="1567603"/>
            <a:ext cx="8058150" cy="5150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內文層級一</a:t>
            </a:r>
          </a:p>
          <a:p>
            <a:pPr lvl="1"/>
            <a:r>
              <a:t>內文層級二</a:t>
            </a:r>
          </a:p>
          <a:p>
            <a:pPr lvl="2"/>
            <a:r>
              <a:t>內文層級三</a:t>
            </a:r>
          </a:p>
          <a:p>
            <a:pPr lvl="3"/>
            <a:r>
              <a:t>內文層級四</a:t>
            </a:r>
          </a:p>
          <a:p>
            <a:pPr lvl="4"/>
            <a:r>
              <a:t>內文層級五</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ransition spd="med"/>
  <p:txStyles>
    <p:titleStyle>
      <a:lvl1pPr marL="0" marR="0" indent="0" algn="l" defTabSz="888068" rtl="0" latinLnBrk="0">
        <a:lnSpc>
          <a:spcPct val="100000"/>
        </a:lnSpc>
        <a:spcBef>
          <a:spcPts val="0"/>
        </a:spcBef>
        <a:spcAft>
          <a:spcPts val="0"/>
        </a:spcAft>
        <a:buClrTx/>
        <a:buSzTx/>
        <a:buFontTx/>
        <a:buNone/>
        <a:tabLst/>
        <a:defRPr sz="1900" b="1" i="0" u="none" strike="noStrike" cap="none" spc="0" baseline="0">
          <a:ln>
            <a:noFill/>
          </a:ln>
          <a:solidFill>
            <a:srgbClr val="000000"/>
          </a:solidFill>
          <a:uFillTx/>
          <a:latin typeface="+mj-lt"/>
          <a:ea typeface="+mj-ea"/>
          <a:cs typeface="+mj-cs"/>
          <a:sym typeface="Arial"/>
        </a:defRPr>
      </a:lvl1pPr>
      <a:lvl2pPr marL="0" marR="0" indent="0" algn="l" defTabSz="888068" rtl="0" latinLnBrk="0">
        <a:lnSpc>
          <a:spcPct val="100000"/>
        </a:lnSpc>
        <a:spcBef>
          <a:spcPts val="0"/>
        </a:spcBef>
        <a:spcAft>
          <a:spcPts val="0"/>
        </a:spcAft>
        <a:buClrTx/>
        <a:buSzTx/>
        <a:buFontTx/>
        <a:buNone/>
        <a:tabLst/>
        <a:defRPr sz="1900" b="1" i="0" u="none" strike="noStrike" cap="none" spc="0" baseline="0">
          <a:ln>
            <a:noFill/>
          </a:ln>
          <a:solidFill>
            <a:srgbClr val="000000"/>
          </a:solidFill>
          <a:uFillTx/>
          <a:latin typeface="+mj-lt"/>
          <a:ea typeface="+mj-ea"/>
          <a:cs typeface="+mj-cs"/>
          <a:sym typeface="Arial"/>
        </a:defRPr>
      </a:lvl2pPr>
      <a:lvl3pPr marL="0" marR="0" indent="0" algn="l" defTabSz="888068" rtl="0" latinLnBrk="0">
        <a:lnSpc>
          <a:spcPct val="100000"/>
        </a:lnSpc>
        <a:spcBef>
          <a:spcPts val="0"/>
        </a:spcBef>
        <a:spcAft>
          <a:spcPts val="0"/>
        </a:spcAft>
        <a:buClrTx/>
        <a:buSzTx/>
        <a:buFontTx/>
        <a:buNone/>
        <a:tabLst/>
        <a:defRPr sz="1900" b="1" i="0" u="none" strike="noStrike" cap="none" spc="0" baseline="0">
          <a:ln>
            <a:noFill/>
          </a:ln>
          <a:solidFill>
            <a:srgbClr val="000000"/>
          </a:solidFill>
          <a:uFillTx/>
          <a:latin typeface="+mj-lt"/>
          <a:ea typeface="+mj-ea"/>
          <a:cs typeface="+mj-cs"/>
          <a:sym typeface="Arial"/>
        </a:defRPr>
      </a:lvl3pPr>
      <a:lvl4pPr marL="0" marR="0" indent="0" algn="l" defTabSz="888068" rtl="0" latinLnBrk="0">
        <a:lnSpc>
          <a:spcPct val="100000"/>
        </a:lnSpc>
        <a:spcBef>
          <a:spcPts val="0"/>
        </a:spcBef>
        <a:spcAft>
          <a:spcPts val="0"/>
        </a:spcAft>
        <a:buClrTx/>
        <a:buSzTx/>
        <a:buFontTx/>
        <a:buNone/>
        <a:tabLst/>
        <a:defRPr sz="1900" b="1" i="0" u="none" strike="noStrike" cap="none" spc="0" baseline="0">
          <a:ln>
            <a:noFill/>
          </a:ln>
          <a:solidFill>
            <a:srgbClr val="000000"/>
          </a:solidFill>
          <a:uFillTx/>
          <a:latin typeface="+mj-lt"/>
          <a:ea typeface="+mj-ea"/>
          <a:cs typeface="+mj-cs"/>
          <a:sym typeface="Arial"/>
        </a:defRPr>
      </a:lvl4pPr>
      <a:lvl5pPr marL="0" marR="0" indent="0" algn="l" defTabSz="888068" rtl="0" latinLnBrk="0">
        <a:lnSpc>
          <a:spcPct val="100000"/>
        </a:lnSpc>
        <a:spcBef>
          <a:spcPts val="0"/>
        </a:spcBef>
        <a:spcAft>
          <a:spcPts val="0"/>
        </a:spcAft>
        <a:buClrTx/>
        <a:buSzTx/>
        <a:buFontTx/>
        <a:buNone/>
        <a:tabLst/>
        <a:defRPr sz="1900" b="1" i="0" u="none" strike="noStrike" cap="none" spc="0" baseline="0">
          <a:ln>
            <a:noFill/>
          </a:ln>
          <a:solidFill>
            <a:srgbClr val="000000"/>
          </a:solidFill>
          <a:uFillTx/>
          <a:latin typeface="+mj-lt"/>
          <a:ea typeface="+mj-ea"/>
          <a:cs typeface="+mj-cs"/>
          <a:sym typeface="Arial"/>
        </a:defRPr>
      </a:lvl5pPr>
      <a:lvl6pPr marL="0" marR="0" indent="453438" algn="l" defTabSz="888068" rtl="0" latinLnBrk="0">
        <a:lnSpc>
          <a:spcPct val="100000"/>
        </a:lnSpc>
        <a:spcBef>
          <a:spcPts val="0"/>
        </a:spcBef>
        <a:spcAft>
          <a:spcPts val="0"/>
        </a:spcAft>
        <a:buClrTx/>
        <a:buSzTx/>
        <a:buFontTx/>
        <a:buNone/>
        <a:tabLst/>
        <a:defRPr sz="1900" b="1" i="0" u="none" strike="noStrike" cap="none" spc="0" baseline="0">
          <a:ln>
            <a:noFill/>
          </a:ln>
          <a:solidFill>
            <a:srgbClr val="000000"/>
          </a:solidFill>
          <a:uFillTx/>
          <a:latin typeface="+mj-lt"/>
          <a:ea typeface="+mj-ea"/>
          <a:cs typeface="+mj-cs"/>
          <a:sym typeface="Arial"/>
        </a:defRPr>
      </a:lvl6pPr>
      <a:lvl7pPr marL="0" marR="0" indent="906961" algn="l" defTabSz="888068" rtl="0" latinLnBrk="0">
        <a:lnSpc>
          <a:spcPct val="100000"/>
        </a:lnSpc>
        <a:spcBef>
          <a:spcPts val="0"/>
        </a:spcBef>
        <a:spcAft>
          <a:spcPts val="0"/>
        </a:spcAft>
        <a:buClrTx/>
        <a:buSzTx/>
        <a:buFontTx/>
        <a:buNone/>
        <a:tabLst/>
        <a:defRPr sz="1900" b="1" i="0" u="none" strike="noStrike" cap="none" spc="0" baseline="0">
          <a:ln>
            <a:noFill/>
          </a:ln>
          <a:solidFill>
            <a:srgbClr val="000000"/>
          </a:solidFill>
          <a:uFillTx/>
          <a:latin typeface="+mj-lt"/>
          <a:ea typeface="+mj-ea"/>
          <a:cs typeface="+mj-cs"/>
          <a:sym typeface="Arial"/>
        </a:defRPr>
      </a:lvl7pPr>
      <a:lvl8pPr marL="0" marR="0" indent="1360450" algn="l" defTabSz="888068" rtl="0" latinLnBrk="0">
        <a:lnSpc>
          <a:spcPct val="100000"/>
        </a:lnSpc>
        <a:spcBef>
          <a:spcPts val="0"/>
        </a:spcBef>
        <a:spcAft>
          <a:spcPts val="0"/>
        </a:spcAft>
        <a:buClrTx/>
        <a:buSzTx/>
        <a:buFontTx/>
        <a:buNone/>
        <a:tabLst/>
        <a:defRPr sz="1900" b="1" i="0" u="none" strike="noStrike" cap="none" spc="0" baseline="0">
          <a:ln>
            <a:noFill/>
          </a:ln>
          <a:solidFill>
            <a:srgbClr val="000000"/>
          </a:solidFill>
          <a:uFillTx/>
          <a:latin typeface="+mj-lt"/>
          <a:ea typeface="+mj-ea"/>
          <a:cs typeface="+mj-cs"/>
          <a:sym typeface="Arial"/>
        </a:defRPr>
      </a:lvl8pPr>
      <a:lvl9pPr marL="0" marR="0" indent="1813929" algn="l" defTabSz="888068" rtl="0" latinLnBrk="0">
        <a:lnSpc>
          <a:spcPct val="100000"/>
        </a:lnSpc>
        <a:spcBef>
          <a:spcPts val="0"/>
        </a:spcBef>
        <a:spcAft>
          <a:spcPts val="0"/>
        </a:spcAft>
        <a:buClrTx/>
        <a:buSzTx/>
        <a:buFontTx/>
        <a:buNone/>
        <a:tabLst/>
        <a:defRPr sz="1900" b="1" i="0" u="none" strike="noStrike" cap="none" spc="0" baseline="0">
          <a:ln>
            <a:noFill/>
          </a:ln>
          <a:solidFill>
            <a:srgbClr val="000000"/>
          </a:solidFill>
          <a:uFillTx/>
          <a:latin typeface="+mj-lt"/>
          <a:ea typeface="+mj-ea"/>
          <a:cs typeface="+mj-cs"/>
          <a:sym typeface="Arial"/>
        </a:defRPr>
      </a:lvl9pPr>
    </p:titleStyle>
    <p:bodyStyle>
      <a:lvl1pPr marL="0" marR="0" indent="0" algn="l" defTabSz="888068" rtl="0" latinLnBrk="0">
        <a:lnSpc>
          <a:spcPct val="100000"/>
        </a:lnSpc>
        <a:spcBef>
          <a:spcPts val="0"/>
        </a:spcBef>
        <a:spcAft>
          <a:spcPts val="0"/>
        </a:spcAft>
        <a:buClrTx/>
        <a:buSzTx/>
        <a:buFontTx/>
        <a:buNone/>
        <a:tabLst/>
        <a:defRPr sz="1600" b="0" i="0" u="none" strike="noStrike" cap="none" spc="0" baseline="0">
          <a:ln>
            <a:noFill/>
          </a:ln>
          <a:solidFill>
            <a:srgbClr val="000000"/>
          </a:solidFill>
          <a:uFillTx/>
          <a:latin typeface="+mj-lt"/>
          <a:ea typeface="+mj-ea"/>
          <a:cs typeface="+mj-cs"/>
          <a:sym typeface="Arial"/>
        </a:defRPr>
      </a:lvl1pPr>
      <a:lvl2pPr marL="192101" marR="0" indent="-190528" algn="l" defTabSz="888068" rtl="0" latinLnBrk="0">
        <a:lnSpc>
          <a:spcPct val="100000"/>
        </a:lnSpc>
        <a:spcBef>
          <a:spcPts val="0"/>
        </a:spcBef>
        <a:spcAft>
          <a:spcPts val="0"/>
        </a:spcAft>
        <a:buClrTx/>
        <a:buSzPct val="125000"/>
        <a:buFontTx/>
        <a:buChar char="▪"/>
        <a:tabLst/>
        <a:defRPr sz="1600" b="0" i="0" u="none" strike="noStrike" cap="none" spc="0" baseline="0">
          <a:ln>
            <a:noFill/>
          </a:ln>
          <a:solidFill>
            <a:srgbClr val="000000"/>
          </a:solidFill>
          <a:uFillTx/>
          <a:latin typeface="+mj-lt"/>
          <a:ea typeface="+mj-ea"/>
          <a:cs typeface="+mj-cs"/>
          <a:sym typeface="Arial"/>
        </a:defRPr>
      </a:lvl2pPr>
      <a:lvl3pPr marL="453438" marR="0" indent="-259809" algn="l" defTabSz="888068" rtl="0" latinLnBrk="0">
        <a:lnSpc>
          <a:spcPct val="100000"/>
        </a:lnSpc>
        <a:spcBef>
          <a:spcPts val="0"/>
        </a:spcBef>
        <a:spcAft>
          <a:spcPts val="0"/>
        </a:spcAft>
        <a:buClrTx/>
        <a:buSzPct val="120000"/>
        <a:buFontTx/>
        <a:buChar char="–"/>
        <a:tabLst/>
        <a:defRPr sz="1600" b="0" i="0" u="none" strike="noStrike" cap="none" spc="0" baseline="0">
          <a:ln>
            <a:noFill/>
          </a:ln>
          <a:solidFill>
            <a:srgbClr val="000000"/>
          </a:solidFill>
          <a:uFillTx/>
          <a:latin typeface="+mj-lt"/>
          <a:ea typeface="+mj-ea"/>
          <a:cs typeface="+mj-cs"/>
          <a:sym typeface="Arial"/>
        </a:defRPr>
      </a:lvl3pPr>
      <a:lvl4pPr marL="609370" marR="0" indent="-154316" algn="l" defTabSz="888068" rtl="0" latinLnBrk="0">
        <a:lnSpc>
          <a:spcPct val="100000"/>
        </a:lnSpc>
        <a:spcBef>
          <a:spcPts val="0"/>
        </a:spcBef>
        <a:spcAft>
          <a:spcPts val="0"/>
        </a:spcAft>
        <a:buClrTx/>
        <a:buSzPct val="120000"/>
        <a:buFontTx/>
        <a:buChar char="▫"/>
        <a:tabLst/>
        <a:defRPr sz="1600" b="0" i="0" u="none" strike="noStrike" cap="none" spc="0" baseline="0">
          <a:ln>
            <a:noFill/>
          </a:ln>
          <a:solidFill>
            <a:srgbClr val="000000"/>
          </a:solidFill>
          <a:uFillTx/>
          <a:latin typeface="+mj-lt"/>
          <a:ea typeface="+mj-ea"/>
          <a:cs typeface="+mj-cs"/>
          <a:sym typeface="Arial"/>
        </a:defRPr>
      </a:lvl4pPr>
      <a:lvl5pPr marL="740058" marR="0" indent="-129117" algn="l" defTabSz="888068" rtl="0" latinLnBrk="0">
        <a:lnSpc>
          <a:spcPct val="100000"/>
        </a:lnSpc>
        <a:spcBef>
          <a:spcPts val="0"/>
        </a:spcBef>
        <a:spcAft>
          <a:spcPts val="0"/>
        </a:spcAft>
        <a:buClrTx/>
        <a:buSzPct val="89000"/>
        <a:buFontTx/>
        <a:buChar char="-"/>
        <a:tabLst/>
        <a:defRPr sz="1600" b="0" i="0" u="none" strike="noStrike" cap="none" spc="0" baseline="0">
          <a:ln>
            <a:noFill/>
          </a:ln>
          <a:solidFill>
            <a:srgbClr val="000000"/>
          </a:solidFill>
          <a:uFillTx/>
          <a:latin typeface="+mj-lt"/>
          <a:ea typeface="+mj-ea"/>
          <a:cs typeface="+mj-cs"/>
          <a:sym typeface="Arial"/>
        </a:defRPr>
      </a:lvl5pPr>
      <a:lvl6pPr marL="1193546" marR="0" indent="-129117" algn="l" defTabSz="888068" rtl="0" latinLnBrk="0">
        <a:lnSpc>
          <a:spcPct val="100000"/>
        </a:lnSpc>
        <a:spcBef>
          <a:spcPts val="0"/>
        </a:spcBef>
        <a:spcAft>
          <a:spcPts val="0"/>
        </a:spcAft>
        <a:buClrTx/>
        <a:buSzPct val="89000"/>
        <a:buFontTx/>
        <a:buChar char="-"/>
        <a:tabLst/>
        <a:defRPr sz="1600" b="0" i="0" u="none" strike="noStrike" cap="none" spc="0" baseline="0">
          <a:ln>
            <a:noFill/>
          </a:ln>
          <a:solidFill>
            <a:srgbClr val="000000"/>
          </a:solidFill>
          <a:uFillTx/>
          <a:latin typeface="+mj-lt"/>
          <a:ea typeface="+mj-ea"/>
          <a:cs typeface="+mj-cs"/>
          <a:sym typeface="Arial"/>
        </a:defRPr>
      </a:lvl6pPr>
      <a:lvl7pPr marL="1647026" marR="0" indent="-129117" algn="l" defTabSz="888068" rtl="0" latinLnBrk="0">
        <a:lnSpc>
          <a:spcPct val="100000"/>
        </a:lnSpc>
        <a:spcBef>
          <a:spcPts val="0"/>
        </a:spcBef>
        <a:spcAft>
          <a:spcPts val="0"/>
        </a:spcAft>
        <a:buClrTx/>
        <a:buSzPct val="89000"/>
        <a:buFontTx/>
        <a:buChar char="-"/>
        <a:tabLst/>
        <a:defRPr sz="1600" b="0" i="0" u="none" strike="noStrike" cap="none" spc="0" baseline="0">
          <a:ln>
            <a:noFill/>
          </a:ln>
          <a:solidFill>
            <a:srgbClr val="000000"/>
          </a:solidFill>
          <a:uFillTx/>
          <a:latin typeface="+mj-lt"/>
          <a:ea typeface="+mj-ea"/>
          <a:cs typeface="+mj-cs"/>
          <a:sym typeface="Arial"/>
        </a:defRPr>
      </a:lvl7pPr>
      <a:lvl8pPr marL="2100510" marR="0" indent="-129116" algn="l" defTabSz="888068" rtl="0" latinLnBrk="0">
        <a:lnSpc>
          <a:spcPct val="100000"/>
        </a:lnSpc>
        <a:spcBef>
          <a:spcPts val="0"/>
        </a:spcBef>
        <a:spcAft>
          <a:spcPts val="0"/>
        </a:spcAft>
        <a:buClrTx/>
        <a:buSzPct val="89000"/>
        <a:buFontTx/>
        <a:buChar char="-"/>
        <a:tabLst/>
        <a:defRPr sz="1600" b="0" i="0" u="none" strike="noStrike" cap="none" spc="0" baseline="0">
          <a:ln>
            <a:noFill/>
          </a:ln>
          <a:solidFill>
            <a:srgbClr val="000000"/>
          </a:solidFill>
          <a:uFillTx/>
          <a:latin typeface="+mj-lt"/>
          <a:ea typeface="+mj-ea"/>
          <a:cs typeface="+mj-cs"/>
          <a:sym typeface="Arial"/>
        </a:defRPr>
      </a:lvl8pPr>
      <a:lvl9pPr marL="2553997" marR="0" indent="-129116" algn="l" defTabSz="888068" rtl="0" latinLnBrk="0">
        <a:lnSpc>
          <a:spcPct val="100000"/>
        </a:lnSpc>
        <a:spcBef>
          <a:spcPts val="0"/>
        </a:spcBef>
        <a:spcAft>
          <a:spcPts val="0"/>
        </a:spcAft>
        <a:buClrTx/>
        <a:buSzPct val="89000"/>
        <a:buFontTx/>
        <a:buChar char="-"/>
        <a:tabLst/>
        <a:defRPr sz="1600" b="0" i="0" u="none" strike="noStrike" cap="none" spc="0" baseline="0">
          <a:ln>
            <a:noFill/>
          </a:ln>
          <a:solidFill>
            <a:srgbClr val="000000"/>
          </a:solidFill>
          <a:uFillTx/>
          <a:latin typeface="+mj-lt"/>
          <a:ea typeface="+mj-ea"/>
          <a:cs typeface="+mj-cs"/>
          <a:sym typeface="Arial"/>
        </a:defRPr>
      </a:lvl9pPr>
    </p:bodyStyle>
    <p:otherStyle>
      <a:lvl1pPr marL="0" marR="0" indent="0" algn="l" defTabSz="914400" rtl="0" latinLnBrk="0">
        <a:lnSpc>
          <a:spcPct val="100000"/>
        </a:lnSpc>
        <a:spcBef>
          <a:spcPts val="60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453438" algn="l" defTabSz="914400" rtl="0" latinLnBrk="0">
        <a:lnSpc>
          <a:spcPct val="100000"/>
        </a:lnSpc>
        <a:spcBef>
          <a:spcPts val="60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906961" algn="l" defTabSz="914400" rtl="0" latinLnBrk="0">
        <a:lnSpc>
          <a:spcPct val="100000"/>
        </a:lnSpc>
        <a:spcBef>
          <a:spcPts val="60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1360450" algn="l" defTabSz="914400" rtl="0" latinLnBrk="0">
        <a:lnSpc>
          <a:spcPct val="100000"/>
        </a:lnSpc>
        <a:spcBef>
          <a:spcPts val="60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1813929" algn="l" defTabSz="914400" rtl="0" latinLnBrk="0">
        <a:lnSpc>
          <a:spcPct val="100000"/>
        </a:lnSpc>
        <a:spcBef>
          <a:spcPts val="60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2267413" algn="l" defTabSz="914400" rtl="0" latinLnBrk="0">
        <a:lnSpc>
          <a:spcPct val="100000"/>
        </a:lnSpc>
        <a:spcBef>
          <a:spcPts val="60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2720899" algn="l" defTabSz="914400" rtl="0" latinLnBrk="0">
        <a:lnSpc>
          <a:spcPct val="100000"/>
        </a:lnSpc>
        <a:spcBef>
          <a:spcPts val="60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3174382" algn="l" defTabSz="914400" rtl="0" latinLnBrk="0">
        <a:lnSpc>
          <a:spcPct val="100000"/>
        </a:lnSpc>
        <a:spcBef>
          <a:spcPts val="60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3627866" algn="l" defTabSz="914400" rtl="0" latinLnBrk="0">
        <a:lnSpc>
          <a:spcPct val="100000"/>
        </a:lnSpc>
        <a:spcBef>
          <a:spcPts val="60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code.google.com/archive/p/word2vec/" TargetMode="External"/><Relationship Id="rId7" Type="http://schemas.openxmlformats.org/officeDocument/2006/relationships/hyperlink" Target="https://github.com/sebastianbergmann/phpunit-documentation/blob/master/build/fonts/wqy-microhei/wqy-microhei.ttc" TargetMode="External"/><Relationship Id="rId2" Type="http://schemas.openxmlformats.org/officeDocument/2006/relationships/hyperlink" Target="https://github.com/fxsjy/jieba" TargetMode="External"/><Relationship Id="rId1" Type="http://schemas.openxmlformats.org/officeDocument/2006/relationships/slideLayout" Target="../slideLayouts/slideLayout2.xml"/><Relationship Id="rId6" Type="http://schemas.openxmlformats.org/officeDocument/2006/relationships/hyperlink" Target="https://matplotlib.org/" TargetMode="External"/><Relationship Id="rId5" Type="http://schemas.openxmlformats.org/officeDocument/2006/relationships/hyperlink" Target="https://pypi.python.org/pypi/hanziconv" TargetMode="External"/><Relationship Id="rId4" Type="http://schemas.openxmlformats.org/officeDocument/2006/relationships/hyperlink" Target="http://scikit-learn.org/stable/documentation.html" TargetMode="Externa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code.google.com/archive/p/word2vec/" TargetMode="External"/><Relationship Id="rId7" Type="http://schemas.openxmlformats.org/officeDocument/2006/relationships/hyperlink" Target="https://github.com/sebastianbergmann/phpunit-documentation/blob/master/build/fonts/wqy-microhei/wqy-microhei.ttc" TargetMode="External"/><Relationship Id="rId2" Type="http://schemas.openxmlformats.org/officeDocument/2006/relationships/hyperlink" Target="https://github.com/fxsjy/jieba" TargetMode="External"/><Relationship Id="rId1" Type="http://schemas.openxmlformats.org/officeDocument/2006/relationships/slideLayout" Target="../slideLayouts/slideLayout2.xml"/><Relationship Id="rId6" Type="http://schemas.openxmlformats.org/officeDocument/2006/relationships/hyperlink" Target="https://matplotlib.org/" TargetMode="External"/><Relationship Id="rId5" Type="http://schemas.openxmlformats.org/officeDocument/2006/relationships/hyperlink" Target="https://pypi.python.org/pypi/hanziconv" TargetMode="External"/><Relationship Id="rId4" Type="http://schemas.openxmlformats.org/officeDocument/2006/relationships/hyperlink" Target="http://scikit-learn.org/stable/documentation.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2.png"/><Relationship Id="rId5" Type="http://schemas.openxmlformats.org/officeDocument/2006/relationships/image" Target="../media/image7.emf"/><Relationship Id="rId4" Type="http://schemas.openxmlformats.org/officeDocument/2006/relationships/oleObject" Target="../embeddings/oleObject2.bin"/><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image" Target="../media/image7.emf"/><Relationship Id="rId4" Type="http://schemas.openxmlformats.org/officeDocument/2006/relationships/oleObject" Target="../embeddings/oleObject3.bin"/><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41.gif"/><Relationship Id="rId5" Type="http://schemas.openxmlformats.org/officeDocument/2006/relationships/image" Target="../media/image7.e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jpg"/><Relationship Id="rId5" Type="http://schemas.openxmlformats.org/officeDocument/2006/relationships/image" Target="../media/image7.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jp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code.google.com/archive/p/word2vec/" TargetMode="External"/><Relationship Id="rId7" Type="http://schemas.openxmlformats.org/officeDocument/2006/relationships/hyperlink" Target="https://github.com/sebastianbergmann/phpunit-documentation/blob/master/build/fonts/wqy-microhei/wqy-microhei.ttc" TargetMode="External"/><Relationship Id="rId2" Type="http://schemas.openxmlformats.org/officeDocument/2006/relationships/hyperlink" Target="https://github.com/fxsjy/jieba" TargetMode="External"/><Relationship Id="rId1" Type="http://schemas.openxmlformats.org/officeDocument/2006/relationships/slideLayout" Target="../slideLayouts/slideLayout2.xml"/><Relationship Id="rId6" Type="http://schemas.openxmlformats.org/officeDocument/2006/relationships/hyperlink" Target="https://matplotlib.org/" TargetMode="External"/><Relationship Id="rId5" Type="http://schemas.openxmlformats.org/officeDocument/2006/relationships/hyperlink" Target="https://pypi.python.org/pypi/hanziconv" TargetMode="External"/><Relationship Id="rId4" Type="http://schemas.openxmlformats.org/officeDocument/2006/relationships/hyperlink" Target="http://scikit-learn.org/stable/documentation.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code.google.com/archive/p/word2vec/" TargetMode="External"/><Relationship Id="rId7" Type="http://schemas.openxmlformats.org/officeDocument/2006/relationships/hyperlink" Target="https://github.com/sebastianbergmann/phpunit-documentation/blob/master/build/fonts/wqy-microhei/wqy-microhei.ttc" TargetMode="External"/><Relationship Id="rId2" Type="http://schemas.openxmlformats.org/officeDocument/2006/relationships/hyperlink" Target="https://github.com/fxsjy/jieba" TargetMode="External"/><Relationship Id="rId1" Type="http://schemas.openxmlformats.org/officeDocument/2006/relationships/slideLayout" Target="../slideLayouts/slideLayout2.xml"/><Relationship Id="rId6" Type="http://schemas.openxmlformats.org/officeDocument/2006/relationships/hyperlink" Target="https://matplotlib.org/" TargetMode="External"/><Relationship Id="rId5" Type="http://schemas.openxmlformats.org/officeDocument/2006/relationships/hyperlink" Target="https://pypi.python.org/pypi/hanziconv" TargetMode="External"/><Relationship Id="rId10" Type="http://schemas.openxmlformats.org/officeDocument/2006/relationships/image" Target="../media/image21.png"/><Relationship Id="rId4" Type="http://schemas.openxmlformats.org/officeDocument/2006/relationships/hyperlink" Target="http://scikit-learn.org/stable/documentation.html"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itel 1"/>
          <p:cNvSpPr>
            <a:spLocks noGrp="1"/>
          </p:cNvSpPr>
          <p:nvPr>
            <p:ph type="title"/>
          </p:nvPr>
        </p:nvSpPr>
        <p:spPr>
          <a:xfrm>
            <a:off x="1431932" y="2133749"/>
            <a:ext cx="4935538" cy="492444"/>
          </a:xfrm>
          <a:prstGeom prst="rect">
            <a:avLst/>
          </a:prstGeom>
        </p:spPr>
        <p:txBody>
          <a:bodyPr/>
          <a:lstStyle/>
          <a:p>
            <a:pPr defTabSz="772619">
              <a:defRPr sz="2784">
                <a:latin typeface="微軟正黑體"/>
                <a:ea typeface="微軟正黑體"/>
                <a:cs typeface="微軟正黑體"/>
                <a:sym typeface="微軟正黑體"/>
              </a:defRPr>
            </a:pPr>
            <a:r>
              <a:t>6月簡報</a:t>
            </a:r>
          </a:p>
        </p:txBody>
      </p:sp>
      <p:sp>
        <p:nvSpPr>
          <p:cNvPr id="337" name="Untertitel 2"/>
          <p:cNvSpPr>
            <a:spLocks noGrp="1"/>
          </p:cNvSpPr>
          <p:nvPr>
            <p:ph type="body" sz="quarter" idx="1"/>
          </p:nvPr>
        </p:nvSpPr>
        <p:spPr>
          <a:xfrm>
            <a:off x="1431932" y="4316872"/>
            <a:ext cx="4935538" cy="215445"/>
          </a:xfrm>
          <a:prstGeom prst="rect">
            <a:avLst/>
          </a:prstGeom>
        </p:spPr>
        <p:txBody>
          <a:bodyPr/>
          <a:lstStyle/>
          <a:p>
            <a:pPr defTabSz="861426">
              <a:defRPr sz="1358">
                <a:latin typeface="微軟正黑體"/>
                <a:ea typeface="微軟正黑體"/>
                <a:cs typeface="微軟正黑體"/>
                <a:sym typeface="微軟正黑體"/>
              </a:defRPr>
            </a:pPr>
            <a:r>
              <a:rPr dirty="0"/>
              <a:t>June 5</a:t>
            </a:r>
            <a:r>
              <a:rPr baseline="29938" dirty="0"/>
              <a:t>th</a:t>
            </a:r>
            <a:r>
              <a:rPr dirty="0"/>
              <a:t>, 2018</a:t>
            </a:r>
          </a:p>
        </p:txBody>
      </p:sp>
      <p:sp>
        <p:nvSpPr>
          <p:cNvPr id="338" name="Untertitel 2"/>
          <p:cNvSpPr/>
          <p:nvPr/>
        </p:nvSpPr>
        <p:spPr>
          <a:xfrm>
            <a:off x="1431932" y="3885986"/>
            <a:ext cx="4935538" cy="469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888068">
              <a:spcBef>
                <a:spcPts val="0"/>
              </a:spcBef>
              <a:defRPr>
                <a:latin typeface="微軟正黑體"/>
                <a:ea typeface="微軟正黑體"/>
                <a:cs typeface="微軟正黑體"/>
                <a:sym typeface="微軟正黑體"/>
              </a:defRPr>
            </a:lvl1pPr>
          </a:lstStyle>
          <a:p>
            <a:r>
              <a:t>許芳瑜  陳建瑋 劉思葦 </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lide Number"/>
          <p:cNvSpPr>
            <a:spLocks noGrp="1"/>
          </p:cNvSpPr>
          <p:nvPr>
            <p:ph type="sldNum" sz="quarter" idx="2"/>
          </p:nvPr>
        </p:nvSpPr>
        <p:spPr>
          <a:xfrm>
            <a:off x="8545513" y="6444152"/>
            <a:ext cx="127001" cy="13554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548" name="Rectangle 8"/>
          <p:cNvSpPr/>
          <p:nvPr/>
        </p:nvSpPr>
        <p:spPr>
          <a:xfrm>
            <a:off x="148872" y="970127"/>
            <a:ext cx="4826083" cy="5402474"/>
          </a:xfrm>
          <a:prstGeom prst="rect">
            <a:avLst/>
          </a:prstGeom>
          <a:solidFill>
            <a:srgbClr val="FFFFFF"/>
          </a:solidFill>
          <a:ln w="12700">
            <a:solidFill>
              <a:schemeClr val="accent4"/>
            </a:solidFill>
            <a:miter/>
          </a:ln>
        </p:spPr>
        <p:txBody>
          <a:bodyPr lIns="0" tIns="0" rIns="0" bIns="0"/>
          <a:lstStyle/>
          <a:p>
            <a:pPr>
              <a:defRPr sz="1200">
                <a:latin typeface="微軟正黑體"/>
                <a:ea typeface="微軟正黑體"/>
                <a:cs typeface="微軟正黑體"/>
                <a:sym typeface="微軟正黑體"/>
              </a:defRPr>
            </a:pPr>
            <a:endParaRPr/>
          </a:p>
        </p:txBody>
      </p:sp>
      <p:sp>
        <p:nvSpPr>
          <p:cNvPr id="549" name="Titel 1"/>
          <p:cNvSpPr>
            <a:spLocks noGrp="1"/>
          </p:cNvSpPr>
          <p:nvPr>
            <p:ph type="title"/>
          </p:nvPr>
        </p:nvSpPr>
        <p:spPr>
          <a:xfrm>
            <a:off x="119140" y="230214"/>
            <a:ext cx="8618537" cy="307777"/>
          </a:xfrm>
          <a:prstGeom prst="rect">
            <a:avLst/>
          </a:prstGeom>
        </p:spPr>
        <p:txBody>
          <a:bodyPr/>
          <a:lstStyle>
            <a:lvl1pPr defTabSz="772619">
              <a:defRPr sz="1740">
                <a:latin typeface="微軟正黑體"/>
                <a:ea typeface="微軟正黑體"/>
                <a:cs typeface="微軟正黑體"/>
                <a:sym typeface="微軟正黑體"/>
              </a:defRPr>
            </a:lvl1pPr>
          </a:lstStyle>
          <a:p>
            <a:r>
              <a:t>   自然語言處理</a:t>
            </a:r>
          </a:p>
        </p:txBody>
      </p:sp>
      <p:sp>
        <p:nvSpPr>
          <p:cNvPr id="550" name="Rechteck 25"/>
          <p:cNvSpPr/>
          <p:nvPr/>
        </p:nvSpPr>
        <p:spPr>
          <a:xfrm>
            <a:off x="269672" y="798161"/>
            <a:ext cx="2329066" cy="3895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6000" tIns="36000" rIns="36000" bIns="36000">
            <a:spAutoFit/>
          </a:bodyPr>
          <a:lstStyle>
            <a:lvl1pPr>
              <a:spcBef>
                <a:spcPts val="1000"/>
              </a:spcBef>
              <a:defRPr sz="1800" b="1">
                <a:latin typeface="微軟正黑體"/>
                <a:ea typeface="微軟正黑體"/>
                <a:cs typeface="微軟正黑體"/>
                <a:sym typeface="微軟正黑體"/>
              </a:defRPr>
            </a:lvl1pPr>
          </a:lstStyle>
          <a:p>
            <a:r>
              <a:t>word2vec實作PART3</a:t>
            </a:r>
          </a:p>
        </p:txBody>
      </p:sp>
      <p:grpSp>
        <p:nvGrpSpPr>
          <p:cNvPr id="557" name="Gruppieren 27"/>
          <p:cNvGrpSpPr/>
          <p:nvPr/>
        </p:nvGrpSpPr>
        <p:grpSpPr>
          <a:xfrm>
            <a:off x="4451237" y="1173870"/>
            <a:ext cx="3957730" cy="1820901"/>
            <a:chOff x="0" y="0"/>
            <a:chExt cx="3957728" cy="1820899"/>
          </a:xfrm>
        </p:grpSpPr>
        <p:grpSp>
          <p:nvGrpSpPr>
            <p:cNvPr id="553" name="Rectangle 7"/>
            <p:cNvGrpSpPr/>
            <p:nvPr/>
          </p:nvGrpSpPr>
          <p:grpSpPr>
            <a:xfrm>
              <a:off x="0" y="0"/>
              <a:ext cx="3954601" cy="359919"/>
              <a:chOff x="0" y="0"/>
              <a:chExt cx="3954600" cy="359918"/>
            </a:xfrm>
          </p:grpSpPr>
          <p:sp>
            <p:nvSpPr>
              <p:cNvPr id="551"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52" name="資料集"/>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資料集</a:t>
                </a:r>
              </a:p>
            </p:txBody>
          </p:sp>
        </p:grpSp>
        <p:grpSp>
          <p:nvGrpSpPr>
            <p:cNvPr id="556" name="Rectangle 8"/>
            <p:cNvGrpSpPr/>
            <p:nvPr/>
          </p:nvGrpSpPr>
          <p:grpSpPr>
            <a:xfrm>
              <a:off x="3127" y="271499"/>
              <a:ext cx="3954602" cy="1549401"/>
              <a:chOff x="0" y="0"/>
              <a:chExt cx="3954600" cy="1549400"/>
            </a:xfrm>
          </p:grpSpPr>
          <p:sp>
            <p:nvSpPr>
              <p:cNvPr id="554"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555" name="搜狗實驗室的新聞文本 (完整版 648MB、tar.gz 格式)；建議第一次使用迷你版 ( 110KB )，下載 tar.gz 格式的資料集。"/>
              <p:cNvSpPr/>
              <p:nvPr/>
            </p:nvSpPr>
            <p:spPr>
              <a:xfrm>
                <a:off x="-1" y="0"/>
                <a:ext cx="3954602" cy="154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搜狗實驗室的新聞文本 (完整版 648MB、tar.gz 格式)；建議第一次使用迷你版 ( 110KB )，下載 tar.gz 格式的資料集。</a:t>
                </a:r>
              </a:p>
            </p:txBody>
          </p:sp>
        </p:grpSp>
      </p:grpSp>
      <p:grpSp>
        <p:nvGrpSpPr>
          <p:cNvPr id="564" name="Gruppieren 31"/>
          <p:cNvGrpSpPr/>
          <p:nvPr/>
        </p:nvGrpSpPr>
        <p:grpSpPr>
          <a:xfrm>
            <a:off x="4451237" y="2430759"/>
            <a:ext cx="3954602" cy="1235250"/>
            <a:chOff x="0" y="0"/>
            <a:chExt cx="3954600" cy="1235249"/>
          </a:xfrm>
        </p:grpSpPr>
        <p:grpSp>
          <p:nvGrpSpPr>
            <p:cNvPr id="560" name="Rectangle 7"/>
            <p:cNvGrpSpPr/>
            <p:nvPr/>
          </p:nvGrpSpPr>
          <p:grpSpPr>
            <a:xfrm>
              <a:off x="0" y="0"/>
              <a:ext cx="3954601" cy="359919"/>
              <a:chOff x="0" y="0"/>
              <a:chExt cx="3954600" cy="359918"/>
            </a:xfrm>
          </p:grpSpPr>
          <p:sp>
            <p:nvSpPr>
              <p:cNvPr id="558"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59" name="步驟PART1"/>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步驟PART1</a:t>
                </a:r>
              </a:p>
            </p:txBody>
          </p:sp>
        </p:grpSp>
        <p:grpSp>
          <p:nvGrpSpPr>
            <p:cNvPr id="563" name="Rectangle 8"/>
            <p:cNvGrpSpPr/>
            <p:nvPr/>
          </p:nvGrpSpPr>
          <p:grpSpPr>
            <a:xfrm>
              <a:off x="0" y="271362"/>
              <a:ext cx="3954601" cy="963888"/>
              <a:chOff x="0" y="0"/>
              <a:chExt cx="3954600" cy="963886"/>
            </a:xfrm>
          </p:grpSpPr>
          <p:sp>
            <p:nvSpPr>
              <p:cNvPr id="561"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562" name="安裝套件＋資料格式轉換…"/>
              <p:cNvSpPr/>
              <p:nvPr/>
            </p:nvSpPr>
            <p:spPr>
              <a:xfrm>
                <a:off x="-1" y="0"/>
                <a:ext cx="3954602" cy="711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安裝套件＋資料格式轉換</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所需安裝套件：</a:t>
                </a:r>
                <a:r>
                  <a:rPr u="sng">
                    <a:solidFill>
                      <a:schemeClr val="accent3"/>
                    </a:solidFill>
                    <a:uFill>
                      <a:solidFill>
                        <a:schemeClr val="accent3"/>
                      </a:solidFill>
                    </a:uFill>
                    <a:hlinkClick r:id="rId2"/>
                  </a:rPr>
                  <a:t>jieba</a:t>
                </a:r>
                <a:r>
                  <a:t>、</a:t>
                </a:r>
                <a:r>
                  <a:rPr u="sng">
                    <a:solidFill>
                      <a:schemeClr val="accent3"/>
                    </a:solidFill>
                    <a:uFill>
                      <a:solidFill>
                        <a:schemeClr val="accent3"/>
                      </a:solidFill>
                    </a:uFill>
                    <a:hlinkClick r:id="rId3"/>
                  </a:rPr>
                  <a:t>word2vec</a:t>
                </a:r>
                <a:r>
                  <a:t>、</a:t>
                </a:r>
                <a:r>
                  <a:rPr u="sng">
                    <a:solidFill>
                      <a:schemeClr val="accent3"/>
                    </a:solidFill>
                    <a:uFill>
                      <a:solidFill>
                        <a:schemeClr val="accent3"/>
                      </a:solidFill>
                    </a:uFill>
                    <a:hlinkClick r:id="rId4"/>
                  </a:rPr>
                  <a:t>sklearn</a:t>
                </a:r>
                <a:r>
                  <a:t>、</a:t>
                </a:r>
                <a:r>
                  <a:rPr u="sng">
                    <a:solidFill>
                      <a:schemeClr val="accent3"/>
                    </a:solidFill>
                    <a:uFill>
                      <a:solidFill>
                        <a:schemeClr val="accent3"/>
                      </a:solidFill>
                    </a:uFill>
                    <a:hlinkClick r:id="rId5"/>
                  </a:rPr>
                  <a:t>hanziconv</a:t>
                </a:r>
                <a:r>
                  <a:t>(繁簡轉換)、</a:t>
                </a:r>
                <a:r>
                  <a:rPr u="sng">
                    <a:solidFill>
                      <a:schemeClr val="accent3"/>
                    </a:solidFill>
                    <a:uFill>
                      <a:solidFill>
                        <a:schemeClr val="accent3"/>
                      </a:solidFill>
                    </a:uFill>
                    <a:hlinkClick r:id="rId6"/>
                  </a:rPr>
                  <a:t>matplotlib</a:t>
                </a:r>
                <a:r>
                  <a:t>、下載 </a:t>
                </a:r>
                <a:r>
                  <a:rPr u="sng">
                    <a:solidFill>
                      <a:schemeClr val="accent3"/>
                    </a:solidFill>
                    <a:uFill>
                      <a:solidFill>
                        <a:schemeClr val="accent3"/>
                      </a:solidFill>
                    </a:uFill>
                    <a:hlinkClick r:id="rId7"/>
                  </a:rPr>
                  <a:t>wqy-microhei.ttc</a:t>
                </a:r>
                <a:r>
                  <a:t> (因中文的顯示需做特殊處理)</a:t>
                </a:r>
              </a:p>
            </p:txBody>
          </p:sp>
        </p:grpSp>
      </p:grpSp>
      <p:grpSp>
        <p:nvGrpSpPr>
          <p:cNvPr id="571" name="Gruppieren 35"/>
          <p:cNvGrpSpPr/>
          <p:nvPr/>
        </p:nvGrpSpPr>
        <p:grpSpPr>
          <a:xfrm>
            <a:off x="4451237" y="3687512"/>
            <a:ext cx="3954602" cy="1235252"/>
            <a:chOff x="0" y="0"/>
            <a:chExt cx="3954600" cy="1235251"/>
          </a:xfrm>
        </p:grpSpPr>
        <p:grpSp>
          <p:nvGrpSpPr>
            <p:cNvPr id="567" name="Rectangle 7"/>
            <p:cNvGrpSpPr/>
            <p:nvPr/>
          </p:nvGrpSpPr>
          <p:grpSpPr>
            <a:xfrm>
              <a:off x="0" y="0"/>
              <a:ext cx="3954601" cy="359919"/>
              <a:chOff x="0" y="0"/>
              <a:chExt cx="3954600" cy="359918"/>
            </a:xfrm>
          </p:grpSpPr>
          <p:sp>
            <p:nvSpPr>
              <p:cNvPr id="565"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66" name="步驟PART2"/>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步驟PART2</a:t>
                </a:r>
              </a:p>
            </p:txBody>
          </p:sp>
        </p:grpSp>
        <p:grpSp>
          <p:nvGrpSpPr>
            <p:cNvPr id="570" name="Rectangle 8"/>
            <p:cNvGrpSpPr/>
            <p:nvPr/>
          </p:nvGrpSpPr>
          <p:grpSpPr>
            <a:xfrm>
              <a:off x="0" y="271364"/>
              <a:ext cx="3954601" cy="963888"/>
              <a:chOff x="0" y="0"/>
              <a:chExt cx="3954600" cy="963886"/>
            </a:xfrm>
          </p:grpSpPr>
          <p:sp>
            <p:nvSpPr>
              <p:cNvPr id="568"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pPr>
                <a:endParaRPr/>
              </a:p>
            </p:txBody>
          </p:sp>
          <p:sp>
            <p:nvSpPr>
              <p:cNvPr id="569" name="斷詞與word2vec實現…"/>
              <p:cNvSpPr/>
              <p:nvPr/>
            </p:nvSpPr>
            <p:spPr>
              <a:xfrm>
                <a:off x="-1" y="0"/>
                <a:ext cx="3954602"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斷詞與word2vec實現</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採用jieba斷詞</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word2vec 轉成高維空間向量</a:t>
                </a:r>
              </a:p>
            </p:txBody>
          </p:sp>
        </p:grpSp>
      </p:grpSp>
      <p:grpSp>
        <p:nvGrpSpPr>
          <p:cNvPr id="578" name="Gruppieren 38"/>
          <p:cNvGrpSpPr/>
          <p:nvPr/>
        </p:nvGrpSpPr>
        <p:grpSpPr>
          <a:xfrm>
            <a:off x="4451237" y="4944266"/>
            <a:ext cx="3954602" cy="1235252"/>
            <a:chOff x="0" y="0"/>
            <a:chExt cx="3954600" cy="1235251"/>
          </a:xfrm>
        </p:grpSpPr>
        <p:grpSp>
          <p:nvGrpSpPr>
            <p:cNvPr id="574" name="Rectangle 7"/>
            <p:cNvGrpSpPr/>
            <p:nvPr/>
          </p:nvGrpSpPr>
          <p:grpSpPr>
            <a:xfrm>
              <a:off x="0" y="0"/>
              <a:ext cx="3954601" cy="359919"/>
              <a:chOff x="0" y="0"/>
              <a:chExt cx="3954600" cy="359918"/>
            </a:xfrm>
          </p:grpSpPr>
          <p:sp>
            <p:nvSpPr>
              <p:cNvPr id="572"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73" name="步驟PART3"/>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步驟PART3</a:t>
                </a:r>
              </a:p>
            </p:txBody>
          </p:sp>
        </p:grpSp>
        <p:grpSp>
          <p:nvGrpSpPr>
            <p:cNvPr id="577" name="Rectangle 8"/>
            <p:cNvGrpSpPr/>
            <p:nvPr/>
          </p:nvGrpSpPr>
          <p:grpSpPr>
            <a:xfrm>
              <a:off x="0" y="271364"/>
              <a:ext cx="3954601" cy="963888"/>
              <a:chOff x="0" y="0"/>
              <a:chExt cx="3954600" cy="963886"/>
            </a:xfrm>
          </p:grpSpPr>
          <p:sp>
            <p:nvSpPr>
              <p:cNvPr id="575"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576" name="將距離相近的詞以視覺化呈現…"/>
              <p:cNvSpPr/>
              <p:nvPr/>
            </p:nvSpPr>
            <p:spPr>
              <a:xfrm>
                <a:off x="-1" y="0"/>
                <a:ext cx="395460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將距離相近的詞以視覺化呈現</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做PCA降維</a:t>
                </a:r>
              </a:p>
            </p:txBody>
          </p:sp>
        </p:grpSp>
      </p:grpSp>
      <p:sp>
        <p:nvSpPr>
          <p:cNvPr id="579" name="選擇想丟進去的字詞，並顯示空間距離相近的詞"/>
          <p:cNvSpPr/>
          <p:nvPr/>
        </p:nvSpPr>
        <p:spPr>
          <a:xfrm>
            <a:off x="407358" y="1340397"/>
            <a:ext cx="3304541" cy="307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2600"/>
                </a:solidFill>
              </a:defRPr>
            </a:lvl1pPr>
          </a:lstStyle>
          <a:p>
            <a:r>
              <a:t>選擇想丟進去的字詞，並顯示空間距離相近的詞</a:t>
            </a:r>
          </a:p>
        </p:txBody>
      </p:sp>
      <p:pic>
        <p:nvPicPr>
          <p:cNvPr id="580" name="螢幕快照 2018-06-04 下午2.45.40.png" descr="螢幕快照 2018-06-04 下午2.45.40.png"/>
          <p:cNvPicPr>
            <a:picLocks noChangeAspect="1"/>
          </p:cNvPicPr>
          <p:nvPr/>
        </p:nvPicPr>
        <p:blipFill>
          <a:blip r:embed="rId8">
            <a:extLst/>
          </a:blip>
          <a:stretch>
            <a:fillRect/>
          </a:stretch>
        </p:blipFill>
        <p:spPr>
          <a:xfrm>
            <a:off x="308760" y="4443727"/>
            <a:ext cx="3835739" cy="1550764"/>
          </a:xfrm>
          <a:prstGeom prst="rect">
            <a:avLst/>
          </a:prstGeom>
          <a:ln w="12700">
            <a:miter lim="400000"/>
          </a:ln>
        </p:spPr>
      </p:pic>
      <p:sp>
        <p:nvSpPr>
          <p:cNvPr id="581" name="做PCA降維，讓高維空間的向量，變成二維平面"/>
          <p:cNvSpPr/>
          <p:nvPr/>
        </p:nvSpPr>
        <p:spPr>
          <a:xfrm>
            <a:off x="403079" y="4058892"/>
            <a:ext cx="3313099" cy="307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2600"/>
                </a:solidFill>
              </a:defRPr>
            </a:lvl1pPr>
          </a:lstStyle>
          <a:p>
            <a:r>
              <a:t>做PCA降維，讓高維空間的向量，變成二維平面</a:t>
            </a:r>
          </a:p>
        </p:txBody>
      </p:sp>
      <p:pic>
        <p:nvPicPr>
          <p:cNvPr id="582" name="螢幕快照 2018-06-04 下午2.52.36.png" descr="螢幕快照 2018-06-04 下午2.52.36.png"/>
          <p:cNvPicPr>
            <a:picLocks noChangeAspect="1"/>
          </p:cNvPicPr>
          <p:nvPr/>
        </p:nvPicPr>
        <p:blipFill>
          <a:blip r:embed="rId9">
            <a:extLst/>
          </a:blip>
          <a:stretch>
            <a:fillRect/>
          </a:stretch>
        </p:blipFill>
        <p:spPr>
          <a:xfrm>
            <a:off x="547821" y="1743356"/>
            <a:ext cx="1890174" cy="200534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lide Number"/>
          <p:cNvSpPr>
            <a:spLocks noGrp="1"/>
          </p:cNvSpPr>
          <p:nvPr>
            <p:ph type="sldNum" sz="quarter" idx="2"/>
          </p:nvPr>
        </p:nvSpPr>
        <p:spPr>
          <a:xfrm>
            <a:off x="8545513" y="6444152"/>
            <a:ext cx="127001" cy="13554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585" name="Rectangle 8"/>
          <p:cNvSpPr/>
          <p:nvPr/>
        </p:nvSpPr>
        <p:spPr>
          <a:xfrm>
            <a:off x="151852" y="969861"/>
            <a:ext cx="4825753" cy="5357427"/>
          </a:xfrm>
          <a:prstGeom prst="rect">
            <a:avLst/>
          </a:prstGeom>
          <a:solidFill>
            <a:srgbClr val="FFFFFF"/>
          </a:solidFill>
          <a:ln w="12700">
            <a:solidFill>
              <a:schemeClr val="accent4"/>
            </a:solidFill>
            <a:miter/>
          </a:ln>
        </p:spPr>
        <p:txBody>
          <a:bodyPr lIns="0" tIns="0" rIns="0" bIns="0"/>
          <a:lstStyle/>
          <a:p>
            <a:pPr>
              <a:defRPr sz="1200">
                <a:latin typeface="微軟正黑體"/>
                <a:ea typeface="微軟正黑體"/>
                <a:cs typeface="微軟正黑體"/>
                <a:sym typeface="微軟正黑體"/>
              </a:defRPr>
            </a:pPr>
            <a:endParaRPr/>
          </a:p>
        </p:txBody>
      </p:sp>
      <p:sp>
        <p:nvSpPr>
          <p:cNvPr id="586" name="Titel 1"/>
          <p:cNvSpPr>
            <a:spLocks noGrp="1"/>
          </p:cNvSpPr>
          <p:nvPr>
            <p:ph type="title"/>
          </p:nvPr>
        </p:nvSpPr>
        <p:spPr>
          <a:xfrm>
            <a:off x="119140" y="230214"/>
            <a:ext cx="8618537" cy="307777"/>
          </a:xfrm>
          <a:prstGeom prst="rect">
            <a:avLst/>
          </a:prstGeom>
        </p:spPr>
        <p:txBody>
          <a:bodyPr/>
          <a:lstStyle>
            <a:lvl1pPr defTabSz="772619">
              <a:defRPr sz="1740">
                <a:latin typeface="微軟正黑體"/>
                <a:ea typeface="微軟正黑體"/>
                <a:cs typeface="微軟正黑體"/>
                <a:sym typeface="微軟正黑體"/>
              </a:defRPr>
            </a:lvl1pPr>
          </a:lstStyle>
          <a:p>
            <a:r>
              <a:t>   自然語言處理</a:t>
            </a:r>
          </a:p>
        </p:txBody>
      </p:sp>
      <p:sp>
        <p:nvSpPr>
          <p:cNvPr id="587" name="Rechteck 25"/>
          <p:cNvSpPr/>
          <p:nvPr/>
        </p:nvSpPr>
        <p:spPr>
          <a:xfrm>
            <a:off x="269672" y="798161"/>
            <a:ext cx="2329066" cy="3895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6000" tIns="36000" rIns="36000" bIns="36000">
            <a:spAutoFit/>
          </a:bodyPr>
          <a:lstStyle>
            <a:lvl1pPr>
              <a:spcBef>
                <a:spcPts val="1000"/>
              </a:spcBef>
              <a:defRPr sz="1800" b="1">
                <a:latin typeface="微軟正黑體"/>
                <a:ea typeface="微軟正黑體"/>
                <a:cs typeface="微軟正黑體"/>
                <a:sym typeface="微軟正黑體"/>
              </a:defRPr>
            </a:lvl1pPr>
          </a:lstStyle>
          <a:p>
            <a:r>
              <a:t>word2vec實作PART3</a:t>
            </a:r>
          </a:p>
        </p:txBody>
      </p:sp>
      <p:grpSp>
        <p:nvGrpSpPr>
          <p:cNvPr id="594" name="Gruppieren 27"/>
          <p:cNvGrpSpPr/>
          <p:nvPr/>
        </p:nvGrpSpPr>
        <p:grpSpPr>
          <a:xfrm>
            <a:off x="4451237" y="1173870"/>
            <a:ext cx="3957730" cy="1820901"/>
            <a:chOff x="0" y="0"/>
            <a:chExt cx="3957728" cy="1820899"/>
          </a:xfrm>
        </p:grpSpPr>
        <p:grpSp>
          <p:nvGrpSpPr>
            <p:cNvPr id="590" name="Rectangle 7"/>
            <p:cNvGrpSpPr/>
            <p:nvPr/>
          </p:nvGrpSpPr>
          <p:grpSpPr>
            <a:xfrm>
              <a:off x="0" y="0"/>
              <a:ext cx="3954601" cy="359919"/>
              <a:chOff x="0" y="0"/>
              <a:chExt cx="3954600" cy="359918"/>
            </a:xfrm>
          </p:grpSpPr>
          <p:sp>
            <p:nvSpPr>
              <p:cNvPr id="588"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89" name="資料集"/>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資料集</a:t>
                </a:r>
              </a:p>
            </p:txBody>
          </p:sp>
        </p:grpSp>
        <p:grpSp>
          <p:nvGrpSpPr>
            <p:cNvPr id="593" name="Rectangle 8"/>
            <p:cNvGrpSpPr/>
            <p:nvPr/>
          </p:nvGrpSpPr>
          <p:grpSpPr>
            <a:xfrm>
              <a:off x="3127" y="271499"/>
              <a:ext cx="3954602" cy="1549401"/>
              <a:chOff x="0" y="0"/>
              <a:chExt cx="3954600" cy="1549400"/>
            </a:xfrm>
          </p:grpSpPr>
          <p:sp>
            <p:nvSpPr>
              <p:cNvPr id="591"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592" name="搜狗實驗室的新聞文本 (完整版 648MB、tar.gz 格式)；建議第一次使用迷你版 ( 110KB )，下載 tar.gz 格式的資料集。"/>
              <p:cNvSpPr/>
              <p:nvPr/>
            </p:nvSpPr>
            <p:spPr>
              <a:xfrm>
                <a:off x="-1" y="0"/>
                <a:ext cx="3954602" cy="154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搜狗實驗室的新聞文本 (完整版 648MB、tar.gz 格式)；建議第一次使用迷你版 ( 110KB )，下載 tar.gz 格式的資料集。</a:t>
                </a:r>
              </a:p>
            </p:txBody>
          </p:sp>
        </p:grpSp>
      </p:grpSp>
      <p:grpSp>
        <p:nvGrpSpPr>
          <p:cNvPr id="601" name="Gruppieren 31"/>
          <p:cNvGrpSpPr/>
          <p:nvPr/>
        </p:nvGrpSpPr>
        <p:grpSpPr>
          <a:xfrm>
            <a:off x="4451236" y="2430759"/>
            <a:ext cx="3954605" cy="1235252"/>
            <a:chOff x="-1" y="0"/>
            <a:chExt cx="3954603" cy="1235251"/>
          </a:xfrm>
        </p:grpSpPr>
        <p:grpSp>
          <p:nvGrpSpPr>
            <p:cNvPr id="597" name="Rectangle 7"/>
            <p:cNvGrpSpPr/>
            <p:nvPr/>
          </p:nvGrpSpPr>
          <p:grpSpPr>
            <a:xfrm>
              <a:off x="0" y="0"/>
              <a:ext cx="3954601" cy="359919"/>
              <a:chOff x="0" y="0"/>
              <a:chExt cx="3954600" cy="359918"/>
            </a:xfrm>
          </p:grpSpPr>
          <p:sp>
            <p:nvSpPr>
              <p:cNvPr id="595"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96" name="步驟PART1"/>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步驟PART1</a:t>
                </a:r>
              </a:p>
            </p:txBody>
          </p:sp>
        </p:grpSp>
        <p:grpSp>
          <p:nvGrpSpPr>
            <p:cNvPr id="600" name="Rectangle 8"/>
            <p:cNvGrpSpPr/>
            <p:nvPr/>
          </p:nvGrpSpPr>
          <p:grpSpPr>
            <a:xfrm>
              <a:off x="-1" y="271362"/>
              <a:ext cx="3954603" cy="963889"/>
              <a:chOff x="-1" y="0"/>
              <a:chExt cx="3954602" cy="963887"/>
            </a:xfrm>
          </p:grpSpPr>
          <p:sp>
            <p:nvSpPr>
              <p:cNvPr id="598"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599" name="安裝套件＋資料格式轉換…"/>
              <p:cNvSpPr/>
              <p:nvPr/>
            </p:nvSpPr>
            <p:spPr>
              <a:xfrm>
                <a:off x="-1" y="0"/>
                <a:ext cx="3954602" cy="711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rPr dirty="0" err="1"/>
                  <a:t>安裝套件＋資料格式轉換</a:t>
                </a:r>
                <a:endParaRPr dirty="0"/>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rPr dirty="0"/>
                  <a:t>所需安裝套件：</a:t>
                </a:r>
                <a:r>
                  <a:rPr u="sng" dirty="0">
                    <a:solidFill>
                      <a:schemeClr val="accent3"/>
                    </a:solidFill>
                    <a:uFill>
                      <a:solidFill>
                        <a:schemeClr val="accent3"/>
                      </a:solidFill>
                    </a:uFill>
                    <a:hlinkClick r:id="rId2"/>
                  </a:rPr>
                  <a:t>jieba</a:t>
                </a:r>
                <a:r>
                  <a:rPr dirty="0"/>
                  <a:t>、</a:t>
                </a:r>
                <a:r>
                  <a:rPr u="sng" dirty="0">
                    <a:solidFill>
                      <a:schemeClr val="accent3"/>
                    </a:solidFill>
                    <a:uFill>
                      <a:solidFill>
                        <a:schemeClr val="accent3"/>
                      </a:solidFill>
                    </a:uFill>
                    <a:hlinkClick r:id="rId3"/>
                  </a:rPr>
                  <a:t>word2vec</a:t>
                </a:r>
                <a:r>
                  <a:rPr dirty="0"/>
                  <a:t>、</a:t>
                </a:r>
                <a:r>
                  <a:rPr u="sng" dirty="0">
                    <a:solidFill>
                      <a:schemeClr val="accent3"/>
                    </a:solidFill>
                    <a:uFill>
                      <a:solidFill>
                        <a:schemeClr val="accent3"/>
                      </a:solidFill>
                    </a:uFill>
                    <a:hlinkClick r:id="rId4"/>
                  </a:rPr>
                  <a:t>sklearn</a:t>
                </a:r>
                <a:r>
                  <a:rPr dirty="0"/>
                  <a:t>、</a:t>
                </a:r>
                <a:r>
                  <a:rPr u="sng" dirty="0">
                    <a:solidFill>
                      <a:schemeClr val="accent3"/>
                    </a:solidFill>
                    <a:uFill>
                      <a:solidFill>
                        <a:schemeClr val="accent3"/>
                      </a:solidFill>
                    </a:uFill>
                    <a:hlinkClick r:id="rId5"/>
                  </a:rPr>
                  <a:t>hanziconv</a:t>
                </a:r>
                <a:r>
                  <a:rPr dirty="0"/>
                  <a:t>(</a:t>
                </a:r>
                <a:r>
                  <a:rPr dirty="0" err="1"/>
                  <a:t>繁簡轉換</a:t>
                </a:r>
                <a:r>
                  <a:rPr dirty="0"/>
                  <a:t>)、</a:t>
                </a:r>
                <a:r>
                  <a:rPr u="sng" dirty="0" err="1">
                    <a:solidFill>
                      <a:schemeClr val="accent3"/>
                    </a:solidFill>
                    <a:uFill>
                      <a:solidFill>
                        <a:schemeClr val="accent3"/>
                      </a:solidFill>
                    </a:uFill>
                    <a:hlinkClick r:id="rId6"/>
                  </a:rPr>
                  <a:t>matplotlib</a:t>
                </a:r>
                <a:r>
                  <a:rPr dirty="0" err="1"/>
                  <a:t>、下載</a:t>
                </a:r>
                <a:r>
                  <a:rPr dirty="0"/>
                  <a:t> </a:t>
                </a:r>
                <a:r>
                  <a:rPr u="sng" dirty="0" err="1">
                    <a:solidFill>
                      <a:schemeClr val="accent3"/>
                    </a:solidFill>
                    <a:uFill>
                      <a:solidFill>
                        <a:schemeClr val="accent3"/>
                      </a:solidFill>
                    </a:uFill>
                    <a:hlinkClick r:id="rId7"/>
                  </a:rPr>
                  <a:t>wqy-microhei.ttc</a:t>
                </a:r>
                <a:r>
                  <a:rPr dirty="0"/>
                  <a:t> (</a:t>
                </a:r>
                <a:r>
                  <a:rPr dirty="0" err="1"/>
                  <a:t>因中文的顯示需做特殊處理</a:t>
                </a:r>
                <a:r>
                  <a:rPr dirty="0"/>
                  <a:t>)</a:t>
                </a:r>
              </a:p>
            </p:txBody>
          </p:sp>
        </p:grpSp>
      </p:grpSp>
      <p:grpSp>
        <p:nvGrpSpPr>
          <p:cNvPr id="608" name="Gruppieren 35"/>
          <p:cNvGrpSpPr/>
          <p:nvPr/>
        </p:nvGrpSpPr>
        <p:grpSpPr>
          <a:xfrm>
            <a:off x="4451237" y="3687512"/>
            <a:ext cx="3954602" cy="1235252"/>
            <a:chOff x="0" y="0"/>
            <a:chExt cx="3954600" cy="1235251"/>
          </a:xfrm>
        </p:grpSpPr>
        <p:grpSp>
          <p:nvGrpSpPr>
            <p:cNvPr id="604" name="Rectangle 7"/>
            <p:cNvGrpSpPr/>
            <p:nvPr/>
          </p:nvGrpSpPr>
          <p:grpSpPr>
            <a:xfrm>
              <a:off x="0" y="0"/>
              <a:ext cx="3954601" cy="359919"/>
              <a:chOff x="0" y="0"/>
              <a:chExt cx="3954600" cy="359918"/>
            </a:xfrm>
          </p:grpSpPr>
          <p:sp>
            <p:nvSpPr>
              <p:cNvPr id="602"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603" name="步驟PART2"/>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步驟PART2</a:t>
                </a:r>
              </a:p>
            </p:txBody>
          </p:sp>
        </p:grpSp>
        <p:grpSp>
          <p:nvGrpSpPr>
            <p:cNvPr id="607" name="Rectangle 8"/>
            <p:cNvGrpSpPr/>
            <p:nvPr/>
          </p:nvGrpSpPr>
          <p:grpSpPr>
            <a:xfrm>
              <a:off x="0" y="271364"/>
              <a:ext cx="3954601" cy="963888"/>
              <a:chOff x="0" y="0"/>
              <a:chExt cx="3954600" cy="963886"/>
            </a:xfrm>
          </p:grpSpPr>
          <p:sp>
            <p:nvSpPr>
              <p:cNvPr id="605"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pPr>
                <a:endParaRPr/>
              </a:p>
            </p:txBody>
          </p:sp>
          <p:sp>
            <p:nvSpPr>
              <p:cNvPr id="606" name="斷詞與word2vec實現…"/>
              <p:cNvSpPr/>
              <p:nvPr/>
            </p:nvSpPr>
            <p:spPr>
              <a:xfrm>
                <a:off x="-1" y="0"/>
                <a:ext cx="3954602"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斷詞與word2vec實現</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採用jieba斷詞</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word2vec 轉成高維空間向量</a:t>
                </a:r>
              </a:p>
            </p:txBody>
          </p:sp>
        </p:grpSp>
      </p:grpSp>
      <p:grpSp>
        <p:nvGrpSpPr>
          <p:cNvPr id="615" name="Gruppieren 38"/>
          <p:cNvGrpSpPr/>
          <p:nvPr/>
        </p:nvGrpSpPr>
        <p:grpSpPr>
          <a:xfrm>
            <a:off x="4451237" y="4944266"/>
            <a:ext cx="3954602" cy="1235252"/>
            <a:chOff x="0" y="0"/>
            <a:chExt cx="3954600" cy="1235251"/>
          </a:xfrm>
        </p:grpSpPr>
        <p:grpSp>
          <p:nvGrpSpPr>
            <p:cNvPr id="611" name="Rectangle 7"/>
            <p:cNvGrpSpPr/>
            <p:nvPr/>
          </p:nvGrpSpPr>
          <p:grpSpPr>
            <a:xfrm>
              <a:off x="0" y="0"/>
              <a:ext cx="3954601" cy="359919"/>
              <a:chOff x="0" y="0"/>
              <a:chExt cx="3954600" cy="359918"/>
            </a:xfrm>
          </p:grpSpPr>
          <p:sp>
            <p:nvSpPr>
              <p:cNvPr id="609"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610" name="步驟PART3"/>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步驟PART3</a:t>
                </a:r>
              </a:p>
            </p:txBody>
          </p:sp>
        </p:grpSp>
        <p:grpSp>
          <p:nvGrpSpPr>
            <p:cNvPr id="614" name="Rectangle 8"/>
            <p:cNvGrpSpPr/>
            <p:nvPr/>
          </p:nvGrpSpPr>
          <p:grpSpPr>
            <a:xfrm>
              <a:off x="0" y="271364"/>
              <a:ext cx="3954601" cy="963888"/>
              <a:chOff x="0" y="0"/>
              <a:chExt cx="3954600" cy="963886"/>
            </a:xfrm>
          </p:grpSpPr>
          <p:sp>
            <p:nvSpPr>
              <p:cNvPr id="612"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613" name="將距離相近的詞以視覺化呈現…"/>
              <p:cNvSpPr/>
              <p:nvPr/>
            </p:nvSpPr>
            <p:spPr>
              <a:xfrm>
                <a:off x="-1" y="0"/>
                <a:ext cx="395460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將距離相近的詞以視覺化呈現</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做PCA降維</a:t>
                </a:r>
              </a:p>
            </p:txBody>
          </p:sp>
        </p:grpSp>
      </p:grpSp>
      <p:sp>
        <p:nvSpPr>
          <p:cNvPr id="616" name="視覺化呈現"/>
          <p:cNvSpPr/>
          <p:nvPr/>
        </p:nvSpPr>
        <p:spPr>
          <a:xfrm>
            <a:off x="437917" y="1360196"/>
            <a:ext cx="866141" cy="307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2600"/>
                </a:solidFill>
              </a:defRPr>
            </a:lvl1pPr>
          </a:lstStyle>
          <a:p>
            <a:r>
              <a:t>視覺化呈現</a:t>
            </a:r>
          </a:p>
        </p:txBody>
      </p:sp>
      <p:pic>
        <p:nvPicPr>
          <p:cNvPr id="617" name="螢幕快照 2018-06-04 下午2.49.08.png" descr="螢幕快照 2018-06-04 下午2.49.08.png"/>
          <p:cNvPicPr>
            <a:picLocks noChangeAspect="1"/>
          </p:cNvPicPr>
          <p:nvPr/>
        </p:nvPicPr>
        <p:blipFill>
          <a:blip r:embed="rId8">
            <a:extLst/>
          </a:blip>
          <a:stretch>
            <a:fillRect/>
          </a:stretch>
        </p:blipFill>
        <p:spPr>
          <a:xfrm>
            <a:off x="250398" y="1735709"/>
            <a:ext cx="3392381" cy="2244710"/>
          </a:xfrm>
          <a:prstGeom prst="rect">
            <a:avLst/>
          </a:prstGeom>
          <a:ln w="12700">
            <a:miter lim="400000"/>
          </a:ln>
        </p:spPr>
      </p:pic>
      <p:sp>
        <p:nvSpPr>
          <p:cNvPr id="618" name="所選字詞：寶寶  畢業  楊冪"/>
          <p:cNvSpPr/>
          <p:nvPr/>
        </p:nvSpPr>
        <p:spPr>
          <a:xfrm>
            <a:off x="419326" y="4286654"/>
            <a:ext cx="1949908" cy="307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200"/>
            </a:pPr>
            <a:r>
              <a:t>所選字詞：</a:t>
            </a:r>
            <a:r>
              <a:rPr>
                <a:solidFill>
                  <a:srgbClr val="FF9300"/>
                </a:solidFill>
              </a:rPr>
              <a:t>寶寶</a:t>
            </a:r>
            <a:r>
              <a:t>  </a:t>
            </a:r>
            <a:r>
              <a:rPr>
                <a:solidFill>
                  <a:srgbClr val="FF2600"/>
                </a:solidFill>
              </a:rPr>
              <a:t>畢業</a:t>
            </a:r>
            <a:r>
              <a:t>  </a:t>
            </a:r>
            <a:r>
              <a:rPr>
                <a:solidFill>
                  <a:schemeClr val="accent5"/>
                </a:solidFill>
              </a:rPr>
              <a:t>楊冪</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p:spPr>
          <a:xfrm>
            <a:off x="1586" y="2976"/>
            <a:ext cx="1499" cy="1499"/>
          </a:xfrm>
          <a:prstGeom prst="rect">
            <a:avLst/>
          </a:prstGeom>
          <a:solidFill>
            <a:srgbClr val="FFFFFF"/>
          </a:solidFill>
          <a:ln>
            <a:noFill/>
          </a:ln>
        </p:spPr>
      </p:pic>
      <p:sp>
        <p:nvSpPr>
          <p:cNvPr id="67" name="Shape 67"/>
          <p:cNvSpPr/>
          <p:nvPr/>
        </p:nvSpPr>
        <p:spPr>
          <a:xfrm>
            <a:off x="148740" y="983347"/>
            <a:ext cx="4821825" cy="5397615"/>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71936" tIns="71936" rIns="71936" bIns="71936" anchor="t" anchorCtr="0">
            <a:noAutofit/>
          </a:bodyPr>
          <a:lstStyle/>
          <a:p>
            <a:pPr marL="1571" lvl="1" indent="0">
              <a:spcBef>
                <a:spcPts val="0"/>
              </a:spcBef>
            </a:pPr>
            <a:endParaRPr sz="1199">
              <a:solidFill>
                <a:schemeClr val="dk1"/>
              </a:solidFill>
              <a:latin typeface="Arial"/>
              <a:ea typeface="Arial"/>
              <a:cs typeface="Arial"/>
            </a:endParaRPr>
          </a:p>
        </p:txBody>
      </p:sp>
      <p:sp>
        <p:nvSpPr>
          <p:cNvPr id="68" name="Shape 68"/>
          <p:cNvSpPr txBox="1">
            <a:spLocks noGrp="1"/>
          </p:cNvSpPr>
          <p:nvPr>
            <p:ph type="title"/>
          </p:nvPr>
        </p:nvSpPr>
        <p:spPr>
          <a:xfrm>
            <a:off x="119034" y="231400"/>
            <a:ext cx="8610766" cy="307527"/>
          </a:xfrm>
          <a:prstGeom prst="rect">
            <a:avLst/>
          </a:prstGeom>
          <a:noFill/>
          <a:ln>
            <a:noFill/>
          </a:ln>
        </p:spPr>
        <p:txBody>
          <a:bodyPr spcFirstLastPara="1" wrap="square" lIns="0" tIns="0" rIns="0" bIns="0" anchor="t" anchorCtr="0">
            <a:noAutofit/>
          </a:bodyPr>
          <a:lstStyle/>
          <a:p>
            <a:pPr>
              <a:buClr>
                <a:schemeClr val="dk1"/>
              </a:buClr>
            </a:pPr>
            <a:r>
              <a:rPr lang="zh-TW" altLang="en-US" sz="1998" dirty="0">
                <a:solidFill>
                  <a:schemeClr val="dk1"/>
                </a:solidFill>
              </a:rPr>
              <a:t>遷移學習（</a:t>
            </a:r>
            <a:r>
              <a:rPr lang="en-US" altLang="zh-TW" sz="1998" dirty="0">
                <a:solidFill>
                  <a:schemeClr val="dk1"/>
                </a:solidFill>
              </a:rPr>
              <a:t>Transfer Learning</a:t>
            </a:r>
            <a:r>
              <a:rPr lang="zh-TW" altLang="en-US" sz="1998" dirty="0">
                <a:solidFill>
                  <a:schemeClr val="dk1"/>
                </a:solidFill>
              </a:rPr>
              <a:t>）</a:t>
            </a:r>
            <a:endParaRPr sz="1998" dirty="0">
              <a:solidFill>
                <a:schemeClr val="dk1"/>
              </a:solidFill>
            </a:endParaRPr>
          </a:p>
        </p:txBody>
      </p:sp>
      <p:sp>
        <p:nvSpPr>
          <p:cNvPr id="69" name="Shape 69"/>
          <p:cNvSpPr/>
          <p:nvPr/>
        </p:nvSpPr>
        <p:spPr>
          <a:xfrm>
            <a:off x="269436" y="798833"/>
            <a:ext cx="3657358" cy="368973"/>
          </a:xfrm>
          <a:prstGeom prst="rect">
            <a:avLst/>
          </a:prstGeom>
          <a:solidFill>
            <a:schemeClr val="lt1"/>
          </a:solidFill>
          <a:ln>
            <a:noFill/>
          </a:ln>
        </p:spPr>
        <p:txBody>
          <a:bodyPr spcFirstLastPara="1" wrap="square" lIns="35968" tIns="45660" rIns="35968" bIns="45660" anchor="t" anchorCtr="0">
            <a:noAutofit/>
          </a:bodyPr>
          <a:lstStyle/>
          <a:p>
            <a:pPr>
              <a:spcBef>
                <a:spcPts val="0"/>
              </a:spcBef>
            </a:pPr>
            <a:r>
              <a:rPr lang="zh-TW" altLang="en-US" sz="1798" b="1">
                <a:solidFill>
                  <a:schemeClr val="dk1"/>
                </a:solidFill>
              </a:rPr>
              <a:t>遷移學習（</a:t>
            </a:r>
            <a:r>
              <a:rPr lang="en-US" altLang="zh-TW" sz="1798" b="1">
                <a:solidFill>
                  <a:schemeClr val="dk1"/>
                </a:solidFill>
              </a:rPr>
              <a:t>Transfer Learning</a:t>
            </a:r>
            <a:r>
              <a:rPr lang="zh-TW" altLang="en-US" sz="1798" b="1">
                <a:solidFill>
                  <a:schemeClr val="dk1"/>
                </a:solidFill>
              </a:rPr>
              <a:t>）</a:t>
            </a:r>
            <a:endParaRPr sz="1798" b="1">
              <a:solidFill>
                <a:schemeClr val="dk1"/>
              </a:solidFill>
              <a:latin typeface="Arial"/>
              <a:ea typeface="Arial"/>
              <a:cs typeface="Arial"/>
            </a:endParaRPr>
          </a:p>
        </p:txBody>
      </p:sp>
      <p:pic>
        <p:nvPicPr>
          <p:cNvPr id="70" name="Shape 70"/>
          <p:cNvPicPr preferRelativeResize="0"/>
          <p:nvPr/>
        </p:nvPicPr>
        <p:blipFill>
          <a:blip r:embed="rId3">
            <a:alphaModFix/>
          </a:blip>
          <a:stretch>
            <a:fillRect/>
          </a:stretch>
        </p:blipFill>
        <p:spPr>
          <a:xfrm>
            <a:off x="176069" y="1301650"/>
            <a:ext cx="4324852" cy="3236880"/>
          </a:xfrm>
          <a:prstGeom prst="rect">
            <a:avLst/>
          </a:prstGeom>
          <a:noFill/>
          <a:ln w="12700" cap="flat" cmpd="sng">
            <a:solidFill>
              <a:schemeClr val="accent4"/>
            </a:solidFill>
            <a:prstDash val="solid"/>
            <a:miter lim="8000"/>
            <a:headEnd type="none" w="sm" len="sm"/>
            <a:tailEnd type="none" w="sm" len="sm"/>
          </a:ln>
        </p:spPr>
      </p:pic>
      <p:grpSp>
        <p:nvGrpSpPr>
          <p:cNvPr id="71" name="Shape 71"/>
          <p:cNvGrpSpPr/>
          <p:nvPr/>
        </p:nvGrpSpPr>
        <p:grpSpPr>
          <a:xfrm>
            <a:off x="4447295" y="1260643"/>
            <a:ext cx="3954222" cy="1147883"/>
            <a:chOff x="4451238" y="1770753"/>
            <a:chExt cx="3957728" cy="1148901"/>
          </a:xfrm>
        </p:grpSpPr>
        <p:sp>
          <p:nvSpPr>
            <p:cNvPr id="72" name="Shape 72"/>
            <p:cNvSpPr/>
            <p:nvPr/>
          </p:nvSpPr>
          <p:spPr>
            <a:xfrm>
              <a:off x="4451238" y="1770753"/>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latin typeface="Arial"/>
                  <a:ea typeface="Arial"/>
                  <a:cs typeface="Arial"/>
                </a:rPr>
                <a:t>簡介</a:t>
              </a:r>
              <a:endParaRPr sz="1199" b="1">
                <a:solidFill>
                  <a:schemeClr val="dk1"/>
                </a:solidFill>
                <a:latin typeface="Arial"/>
                <a:ea typeface="Arial"/>
                <a:cs typeface="Arial"/>
              </a:endParaRPr>
            </a:p>
          </p:txBody>
        </p:sp>
        <p:sp>
          <p:nvSpPr>
            <p:cNvPr id="73" name="Shape 73"/>
            <p:cNvSpPr/>
            <p:nvPr/>
          </p:nvSpPr>
          <p:spPr>
            <a:xfrm>
              <a:off x="4454366" y="1955754"/>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zh-TW" altLang="en-US" sz="999">
                  <a:solidFill>
                    <a:schemeClr val="dk1"/>
                  </a:solidFill>
                </a:rPr>
                <a:t>將已訓練好的模型參數遷移到新的模型來幫助新模型訓練。考慮到大部分數據或任務是存在相關性的，所以通過遷移學習我們可以將已經學到的模型參數（也可理解為模型學到的知識）通過某種方式來分享給新模型從而加快並優化模型的學習效率不用像大多數網絡那樣從零學習。</a:t>
              </a:r>
              <a:endParaRPr sz="999">
                <a:solidFill>
                  <a:schemeClr val="dk1"/>
                </a:solidFill>
                <a:latin typeface="Arial"/>
                <a:ea typeface="Arial"/>
                <a:cs typeface="Arial"/>
              </a:endParaRPr>
            </a:p>
          </p:txBody>
        </p:sp>
      </p:grpSp>
      <p:grpSp>
        <p:nvGrpSpPr>
          <p:cNvPr id="74" name="Shape 74"/>
          <p:cNvGrpSpPr/>
          <p:nvPr/>
        </p:nvGrpSpPr>
        <p:grpSpPr>
          <a:xfrm>
            <a:off x="4457548" y="2516419"/>
            <a:ext cx="3951109" cy="2403340"/>
            <a:chOff x="4461500" y="2908101"/>
            <a:chExt cx="3954612" cy="2405471"/>
          </a:xfrm>
        </p:grpSpPr>
        <p:sp>
          <p:nvSpPr>
            <p:cNvPr id="75" name="Shape 75"/>
            <p:cNvSpPr/>
            <p:nvPr/>
          </p:nvSpPr>
          <p:spPr>
            <a:xfrm>
              <a:off x="4461512" y="2908101"/>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遷移學習提出的背景及歷史</a:t>
              </a:r>
              <a:endParaRPr sz="1199" b="1">
                <a:solidFill>
                  <a:schemeClr val="dk1"/>
                </a:solidFill>
                <a:latin typeface="Arial"/>
                <a:ea typeface="Arial"/>
                <a:cs typeface="Arial"/>
              </a:endParaRPr>
            </a:p>
          </p:txBody>
        </p:sp>
        <p:sp>
          <p:nvSpPr>
            <p:cNvPr id="76" name="Shape 76"/>
            <p:cNvSpPr/>
            <p:nvPr/>
          </p:nvSpPr>
          <p:spPr>
            <a:xfrm>
              <a:off x="4461500" y="3092972"/>
              <a:ext cx="3954600" cy="22206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zh-TW" altLang="en-US" sz="999">
                  <a:solidFill>
                    <a:schemeClr val="dk1"/>
                  </a:solidFill>
                </a:rPr>
                <a:t>遷移學習的研究來源於一個觀測：</a:t>
              </a:r>
              <a:endParaRPr sz="999">
                <a:solidFill>
                  <a:schemeClr val="dk1"/>
                </a:solidFill>
              </a:endParaRPr>
            </a:p>
            <a:p>
              <a:pPr marL="456789">
                <a:spcBef>
                  <a:spcPts val="0"/>
                </a:spcBef>
              </a:pPr>
              <a:r>
                <a:rPr lang="zh-TW" altLang="en-US" sz="999">
                  <a:solidFill>
                    <a:schemeClr val="dk1"/>
                  </a:solidFill>
                </a:rPr>
                <a:t>人類可以將以前的學到的知識應用於解決新的問題，更快的解決問題或取得更好的效果。</a:t>
              </a:r>
              <a:endParaRPr sz="999">
                <a:solidFill>
                  <a:schemeClr val="dk1"/>
                </a:solidFill>
              </a:endParaRPr>
            </a:p>
            <a:p>
              <a:pPr marL="456789">
                <a:spcBef>
                  <a:spcPts val="0"/>
                </a:spcBef>
              </a:pPr>
              <a:endParaRPr sz="999">
                <a:solidFill>
                  <a:schemeClr val="dk1"/>
                </a:solidFill>
              </a:endParaRPr>
            </a:p>
            <a:p>
              <a:pPr marL="172866" lvl="1" indent="-171296">
                <a:spcBef>
                  <a:spcPts val="0"/>
                </a:spcBef>
                <a:buClr>
                  <a:schemeClr val="accent3"/>
                </a:buClr>
                <a:buSzPts val="1000"/>
                <a:buFont typeface="Noto Sans Symbols"/>
                <a:buChar char="▪"/>
              </a:pPr>
              <a:r>
                <a:rPr lang="zh-TW" altLang="en-US" sz="999">
                  <a:solidFill>
                    <a:schemeClr val="dk1"/>
                  </a:solidFill>
                </a:rPr>
                <a:t>遷移學習被賦予這樣一個任務：</a:t>
              </a:r>
              <a:endParaRPr sz="999">
                <a:solidFill>
                  <a:schemeClr val="dk1"/>
                </a:solidFill>
              </a:endParaRPr>
            </a:p>
            <a:p>
              <a:pPr marL="456789">
                <a:spcBef>
                  <a:spcPts val="0"/>
                </a:spcBef>
              </a:pPr>
              <a:r>
                <a:rPr lang="zh-TW" altLang="en-US" sz="999">
                  <a:solidFill>
                    <a:schemeClr val="dk1"/>
                  </a:solidFill>
                </a:rPr>
                <a:t>從以前的任務當中去學習知識（</a:t>
              </a:r>
              <a:r>
                <a:rPr lang="en-US" altLang="zh-TW" sz="999">
                  <a:solidFill>
                    <a:schemeClr val="dk1"/>
                  </a:solidFill>
                </a:rPr>
                <a:t>knowledge</a:t>
              </a:r>
              <a:r>
                <a:rPr lang="zh-TW" altLang="en-US" sz="999">
                  <a:solidFill>
                    <a:schemeClr val="dk1"/>
                  </a:solidFill>
                </a:rPr>
                <a:t>）或經驗，並應用於新的任務當中。換句話說，遷移學習目的是從一個或多個源任務（</a:t>
              </a:r>
              <a:r>
                <a:rPr lang="en-US" altLang="zh-TW" sz="999">
                  <a:solidFill>
                    <a:schemeClr val="dk1"/>
                  </a:solidFill>
                </a:rPr>
                <a:t>source tasks</a:t>
              </a:r>
              <a:r>
                <a:rPr lang="zh-TW" altLang="en-US" sz="999">
                  <a:solidFill>
                    <a:schemeClr val="dk1"/>
                  </a:solidFill>
                </a:rPr>
                <a:t>）中抽取知識、經驗，然後應用於一個目標領域（</a:t>
              </a:r>
              <a:r>
                <a:rPr lang="en-US" altLang="zh-TW" sz="999">
                  <a:solidFill>
                    <a:schemeClr val="dk1"/>
                  </a:solidFill>
                </a:rPr>
                <a:t>target domain</a:t>
              </a:r>
              <a:r>
                <a:rPr lang="zh-TW" altLang="en-US" sz="999">
                  <a:solidFill>
                    <a:schemeClr val="dk1"/>
                  </a:solidFill>
                </a:rPr>
                <a:t>）當中去。</a:t>
              </a:r>
              <a:endParaRPr sz="999">
                <a:solidFill>
                  <a:schemeClr val="dk1"/>
                </a:solidFill>
                <a:latin typeface="Arial"/>
                <a:ea typeface="Arial"/>
                <a:cs typeface="Arial"/>
              </a:endParaRPr>
            </a:p>
          </p:txBody>
        </p:sp>
      </p:grpSp>
      <p:grpSp>
        <p:nvGrpSpPr>
          <p:cNvPr id="77" name="Shape 77"/>
          <p:cNvGrpSpPr/>
          <p:nvPr/>
        </p:nvGrpSpPr>
        <p:grpSpPr>
          <a:xfrm>
            <a:off x="4447295" y="5027698"/>
            <a:ext cx="3951097" cy="1147748"/>
            <a:chOff x="4451238" y="5182525"/>
            <a:chExt cx="3954600" cy="1148766"/>
          </a:xfrm>
        </p:grpSpPr>
        <p:sp>
          <p:nvSpPr>
            <p:cNvPr id="78" name="Shape 78"/>
            <p:cNvSpPr/>
            <p:nvPr/>
          </p:nvSpPr>
          <p:spPr>
            <a:xfrm>
              <a:off x="4451238" y="5182525"/>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遷移學習發展歷史</a:t>
              </a:r>
              <a:endParaRPr sz="1199" b="1">
                <a:solidFill>
                  <a:schemeClr val="dk1"/>
                </a:solidFill>
                <a:latin typeface="Arial"/>
                <a:ea typeface="Arial"/>
                <a:cs typeface="Arial"/>
              </a:endParaRPr>
            </a:p>
          </p:txBody>
        </p:sp>
        <p:sp>
          <p:nvSpPr>
            <p:cNvPr id="79" name="Shape 79"/>
            <p:cNvSpPr/>
            <p:nvPr/>
          </p:nvSpPr>
          <p:spPr>
            <a:xfrm>
              <a:off x="4451238" y="5367391"/>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lnSpc>
                  <a:spcPct val="115000"/>
                </a:lnSpc>
                <a:spcBef>
                  <a:spcPts val="0"/>
                </a:spcBef>
                <a:buClr>
                  <a:schemeClr val="accent3"/>
                </a:buClr>
                <a:buSzPts val="1000"/>
                <a:buFont typeface="Noto Sans Symbols"/>
                <a:buChar char="▪"/>
              </a:pPr>
              <a:r>
                <a:rPr lang="zh-TW" altLang="en-US" sz="1049">
                  <a:solidFill>
                    <a:schemeClr val="dk1"/>
                  </a:solidFill>
                  <a:highlight>
                    <a:srgbClr val="F7F7F7"/>
                  </a:highlight>
                </a:rPr>
                <a:t>自</a:t>
              </a:r>
              <a:r>
                <a:rPr lang="en-US" altLang="zh-TW" sz="1049">
                  <a:solidFill>
                    <a:schemeClr val="dk1"/>
                  </a:solidFill>
                  <a:highlight>
                    <a:srgbClr val="F7F7F7"/>
                  </a:highlight>
                </a:rPr>
                <a:t>1995</a:t>
              </a:r>
              <a:r>
                <a:rPr lang="zh-TW" altLang="en-US" sz="1049">
                  <a:solidFill>
                    <a:schemeClr val="dk1"/>
                  </a:solidFill>
                  <a:highlight>
                    <a:srgbClr val="F7F7F7"/>
                  </a:highlight>
                </a:rPr>
                <a:t>年以來，遷移學習吸引了眾多的研究者的目光，遷移學習有很多其他名字：學習去學習（</a:t>
              </a:r>
              <a:r>
                <a:rPr lang="en-US" altLang="zh-TW" sz="1049">
                  <a:solidFill>
                    <a:schemeClr val="dk1"/>
                  </a:solidFill>
                  <a:highlight>
                    <a:srgbClr val="F7F7F7"/>
                  </a:highlight>
                </a:rPr>
                <a:t>Learning to learn</a:t>
              </a:r>
              <a:r>
                <a:rPr lang="zh-TW" altLang="en-US" sz="1049">
                  <a:solidFill>
                    <a:schemeClr val="dk1"/>
                  </a:solidFill>
                  <a:highlight>
                    <a:srgbClr val="F7F7F7"/>
                  </a:highlight>
                </a:rPr>
                <a:t>）、終身學習（</a:t>
              </a:r>
              <a:r>
                <a:rPr lang="en-US" altLang="zh-TW" sz="1049">
                  <a:solidFill>
                    <a:schemeClr val="dk1"/>
                  </a:solidFill>
                  <a:highlight>
                    <a:srgbClr val="F7F7F7"/>
                  </a:highlight>
                </a:rPr>
                <a:t>life-long learning</a:t>
              </a:r>
              <a:r>
                <a:rPr lang="zh-TW" altLang="en-US" sz="1049">
                  <a:solidFill>
                    <a:schemeClr val="dk1"/>
                  </a:solidFill>
                  <a:highlight>
                    <a:srgbClr val="F7F7F7"/>
                  </a:highlight>
                </a:rPr>
                <a:t>）、推導遷移（</a:t>
              </a:r>
              <a:r>
                <a:rPr lang="en-US" altLang="zh-TW" sz="1049">
                  <a:solidFill>
                    <a:schemeClr val="dk1"/>
                  </a:solidFill>
                  <a:highlight>
                    <a:srgbClr val="F7F7F7"/>
                  </a:highlight>
                </a:rPr>
                <a:t>inductive transfer</a:t>
              </a:r>
              <a:r>
                <a:rPr lang="zh-TW" altLang="en-US" sz="1049">
                  <a:solidFill>
                    <a:schemeClr val="dk1"/>
                  </a:solidFill>
                  <a:highlight>
                    <a:srgbClr val="F7F7F7"/>
                  </a:highlight>
                </a:rPr>
                <a:t>）、知識強化（</a:t>
              </a:r>
              <a:r>
                <a:rPr lang="en-US" altLang="zh-TW" sz="1049">
                  <a:solidFill>
                    <a:schemeClr val="dk1"/>
                  </a:solidFill>
                  <a:highlight>
                    <a:srgbClr val="F7F7F7"/>
                  </a:highlight>
                </a:rPr>
                <a:t>knowledge consolidation</a:t>
              </a:r>
              <a:r>
                <a:rPr lang="zh-TW" altLang="en-US" sz="1049">
                  <a:solidFill>
                    <a:schemeClr val="dk1"/>
                  </a:solidFill>
                  <a:highlight>
                    <a:srgbClr val="F7F7F7"/>
                  </a:highlight>
                </a:rPr>
                <a:t>）、上下文敏感性學習（</a:t>
              </a:r>
              <a:r>
                <a:rPr lang="en-US" altLang="zh-TW" sz="1049">
                  <a:solidFill>
                    <a:schemeClr val="dk1"/>
                  </a:solidFill>
                  <a:highlight>
                    <a:srgbClr val="F7F7F7"/>
                  </a:highlight>
                </a:rPr>
                <a:t>context-sensitive learning</a:t>
              </a:r>
              <a:r>
                <a:rPr lang="zh-TW" altLang="en-US" sz="1049">
                  <a:solidFill>
                    <a:schemeClr val="dk1"/>
                  </a:solidFill>
                  <a:highlight>
                    <a:srgbClr val="F7F7F7"/>
                  </a:highlight>
                </a:rPr>
                <a:t>）。</a:t>
              </a:r>
              <a:endParaRPr sz="999">
                <a:solidFill>
                  <a:schemeClr val="dk1"/>
                </a:solidFill>
              </a:endParaRPr>
            </a:p>
          </p:txBody>
        </p:sp>
      </p:grpSp>
    </p:spTree>
    <p:extLst>
      <p:ext uri="{BB962C8B-B14F-4D97-AF65-F5344CB8AC3E}">
        <p14:creationId xmlns:p14="http://schemas.microsoft.com/office/powerpoint/2010/main" val="27549944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p:nvPr/>
        </p:nvSpPr>
        <p:spPr>
          <a:xfrm>
            <a:off x="148740" y="983347"/>
            <a:ext cx="4821825" cy="5397615"/>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71936" tIns="71936" rIns="71936" bIns="71936" anchor="t" anchorCtr="0">
            <a:noAutofit/>
          </a:bodyPr>
          <a:lstStyle/>
          <a:p>
            <a:pPr marL="1571" lvl="1" indent="0">
              <a:spcBef>
                <a:spcPts val="0"/>
              </a:spcBef>
            </a:pPr>
            <a:endParaRPr sz="1199">
              <a:solidFill>
                <a:schemeClr val="dk1"/>
              </a:solidFill>
              <a:latin typeface="Arial"/>
              <a:ea typeface="Arial"/>
              <a:cs typeface="Arial"/>
            </a:endParaRPr>
          </a:p>
        </p:txBody>
      </p:sp>
      <p:sp>
        <p:nvSpPr>
          <p:cNvPr id="85" name="Shape 85"/>
          <p:cNvSpPr txBox="1">
            <a:spLocks noGrp="1"/>
          </p:cNvSpPr>
          <p:nvPr>
            <p:ph type="title"/>
          </p:nvPr>
        </p:nvSpPr>
        <p:spPr>
          <a:xfrm>
            <a:off x="119034" y="231400"/>
            <a:ext cx="8610766" cy="307527"/>
          </a:xfrm>
          <a:prstGeom prst="rect">
            <a:avLst/>
          </a:prstGeom>
          <a:noFill/>
          <a:ln>
            <a:noFill/>
          </a:ln>
        </p:spPr>
        <p:txBody>
          <a:bodyPr spcFirstLastPara="1" wrap="square" lIns="0" tIns="0" rIns="0" bIns="0" anchor="t" anchorCtr="0">
            <a:noAutofit/>
          </a:bodyPr>
          <a:lstStyle/>
          <a:p>
            <a:pPr>
              <a:buClr>
                <a:schemeClr val="dk1"/>
              </a:buClr>
            </a:pPr>
            <a:r>
              <a:rPr lang="zh-TW" altLang="en-US" sz="1998" dirty="0">
                <a:solidFill>
                  <a:schemeClr val="dk1"/>
                </a:solidFill>
              </a:rPr>
              <a:t>遷移學習（</a:t>
            </a:r>
            <a:r>
              <a:rPr lang="en-US" altLang="zh-TW" sz="1998" dirty="0">
                <a:solidFill>
                  <a:schemeClr val="dk1"/>
                </a:solidFill>
              </a:rPr>
              <a:t>Transfer Learning</a:t>
            </a:r>
            <a:r>
              <a:rPr lang="zh-TW" altLang="en-US" sz="1998" dirty="0">
                <a:solidFill>
                  <a:schemeClr val="dk1"/>
                </a:solidFill>
              </a:rPr>
              <a:t>）</a:t>
            </a:r>
            <a:endParaRPr sz="1998" dirty="0">
              <a:solidFill>
                <a:schemeClr val="dk1"/>
              </a:solidFill>
            </a:endParaRPr>
          </a:p>
          <a:p>
            <a:endParaRPr sz="1998" dirty="0"/>
          </a:p>
        </p:txBody>
      </p:sp>
      <p:sp>
        <p:nvSpPr>
          <p:cNvPr id="86" name="Shape 86"/>
          <p:cNvSpPr/>
          <p:nvPr/>
        </p:nvSpPr>
        <p:spPr>
          <a:xfrm>
            <a:off x="269436" y="798833"/>
            <a:ext cx="2693712" cy="368973"/>
          </a:xfrm>
          <a:prstGeom prst="rect">
            <a:avLst/>
          </a:prstGeom>
          <a:solidFill>
            <a:schemeClr val="lt1"/>
          </a:solidFill>
          <a:ln>
            <a:noFill/>
          </a:ln>
        </p:spPr>
        <p:txBody>
          <a:bodyPr spcFirstLastPara="1" wrap="square" lIns="35968" tIns="45660" rIns="35968" bIns="45660" anchor="t" anchorCtr="0">
            <a:noAutofit/>
          </a:bodyPr>
          <a:lstStyle/>
          <a:p>
            <a:pPr>
              <a:spcBef>
                <a:spcPts val="0"/>
              </a:spcBef>
            </a:pPr>
            <a:r>
              <a:rPr lang="zh-TW" altLang="en-US" sz="1798" b="1">
                <a:solidFill>
                  <a:schemeClr val="dk1"/>
                </a:solidFill>
              </a:rPr>
              <a:t>為什麼使用遷移式學習？</a:t>
            </a:r>
            <a:endParaRPr sz="1798" b="1">
              <a:solidFill>
                <a:schemeClr val="dk1"/>
              </a:solidFill>
              <a:latin typeface="Arial"/>
              <a:ea typeface="Arial"/>
              <a:cs typeface="Arial"/>
            </a:endParaRPr>
          </a:p>
        </p:txBody>
      </p:sp>
      <p:pic>
        <p:nvPicPr>
          <p:cNvPr id="87" name="Shape 87"/>
          <p:cNvPicPr preferRelativeResize="0"/>
          <p:nvPr/>
        </p:nvPicPr>
        <p:blipFill>
          <a:blip r:embed="rId3">
            <a:alphaModFix/>
          </a:blip>
          <a:stretch>
            <a:fillRect/>
          </a:stretch>
        </p:blipFill>
        <p:spPr>
          <a:xfrm>
            <a:off x="204244" y="1184204"/>
            <a:ext cx="4166094" cy="2655895"/>
          </a:xfrm>
          <a:prstGeom prst="rect">
            <a:avLst/>
          </a:prstGeom>
          <a:noFill/>
          <a:ln>
            <a:noFill/>
          </a:ln>
        </p:spPr>
      </p:pic>
      <p:grpSp>
        <p:nvGrpSpPr>
          <p:cNvPr id="88" name="Shape 88"/>
          <p:cNvGrpSpPr/>
          <p:nvPr/>
        </p:nvGrpSpPr>
        <p:grpSpPr>
          <a:xfrm>
            <a:off x="4447295" y="1260643"/>
            <a:ext cx="3954222" cy="1147883"/>
            <a:chOff x="4451238" y="1770753"/>
            <a:chExt cx="3957728" cy="1148901"/>
          </a:xfrm>
        </p:grpSpPr>
        <p:sp>
          <p:nvSpPr>
            <p:cNvPr id="89" name="Shape 89"/>
            <p:cNvSpPr/>
            <p:nvPr/>
          </p:nvSpPr>
          <p:spPr>
            <a:xfrm>
              <a:off x="4451238" y="1770753"/>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具有標籤的資料的建模相對容易</a:t>
              </a:r>
              <a:endParaRPr sz="1199" b="1">
                <a:solidFill>
                  <a:schemeClr val="dk1"/>
                </a:solidFill>
                <a:latin typeface="Arial"/>
                <a:ea typeface="Arial"/>
                <a:cs typeface="Arial"/>
              </a:endParaRPr>
            </a:p>
          </p:txBody>
        </p:sp>
        <p:sp>
          <p:nvSpPr>
            <p:cNvPr id="90" name="Shape 90"/>
            <p:cNvSpPr/>
            <p:nvPr/>
          </p:nvSpPr>
          <p:spPr>
            <a:xfrm>
              <a:off x="4454366" y="1955754"/>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zh-TW" altLang="en-US" sz="999">
                  <a:solidFill>
                    <a:schemeClr val="dk1"/>
                  </a:solidFill>
                </a:rPr>
                <a:t>在訓練深度神經網絡、學習輸入到輸出的精準映射上，近年來我們做得越來越好。不管是針對圖像、語句，還是標籤預測，有了大量做過標記的樣例，都已不再是難題。</a:t>
              </a:r>
              <a:endParaRPr sz="999">
                <a:solidFill>
                  <a:schemeClr val="dk1"/>
                </a:solidFill>
                <a:latin typeface="Arial"/>
                <a:ea typeface="Arial"/>
                <a:cs typeface="Arial"/>
              </a:endParaRPr>
            </a:p>
          </p:txBody>
        </p:sp>
      </p:grpSp>
      <p:grpSp>
        <p:nvGrpSpPr>
          <p:cNvPr id="91" name="Shape 91"/>
          <p:cNvGrpSpPr/>
          <p:nvPr/>
        </p:nvGrpSpPr>
        <p:grpSpPr>
          <a:xfrm>
            <a:off x="4447295" y="2516418"/>
            <a:ext cx="3951097" cy="1147746"/>
            <a:chOff x="4451238" y="2908101"/>
            <a:chExt cx="3954600" cy="1148764"/>
          </a:xfrm>
        </p:grpSpPr>
        <p:sp>
          <p:nvSpPr>
            <p:cNvPr id="92" name="Shape 92"/>
            <p:cNvSpPr/>
            <p:nvPr/>
          </p:nvSpPr>
          <p:spPr>
            <a:xfrm>
              <a:off x="4451238" y="2908101"/>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模型欠缺新情況上的泛化能力</a:t>
              </a:r>
              <a:endParaRPr sz="1199" b="1">
                <a:solidFill>
                  <a:schemeClr val="dk1"/>
                </a:solidFill>
                <a:latin typeface="Arial"/>
                <a:ea typeface="Arial"/>
                <a:cs typeface="Arial"/>
              </a:endParaRPr>
            </a:p>
          </p:txBody>
        </p:sp>
        <p:sp>
          <p:nvSpPr>
            <p:cNvPr id="93" name="Shape 93"/>
            <p:cNvSpPr/>
            <p:nvPr/>
          </p:nvSpPr>
          <p:spPr>
            <a:xfrm>
              <a:off x="4451238" y="3092965"/>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zh-TW" altLang="en-US" sz="999">
                  <a:solidFill>
                    <a:schemeClr val="dk1"/>
                  </a:solidFill>
                </a:rPr>
                <a:t>今天的深度學習算法仍然欠缺的，是在新情況（不同於訓練集的情況）上的泛化能力。</a:t>
              </a:r>
              <a:endParaRPr sz="999">
                <a:solidFill>
                  <a:schemeClr val="dk1"/>
                </a:solidFill>
              </a:endParaRPr>
            </a:p>
            <a:p>
              <a:pPr marL="172866" lvl="1" indent="-171296">
                <a:spcBef>
                  <a:spcPts val="0"/>
                </a:spcBef>
                <a:buClr>
                  <a:schemeClr val="dk1"/>
                </a:buClr>
                <a:buSzPts val="1000"/>
                <a:buFont typeface="Noto Sans Symbols"/>
                <a:buChar char="▪"/>
              </a:pPr>
              <a:r>
                <a:rPr lang="zh-TW" altLang="en-US" sz="999">
                  <a:solidFill>
                    <a:schemeClr val="dk1"/>
                  </a:solidFill>
                </a:rPr>
                <a:t>在什麼時候，這項能力是必須的呢？</a:t>
              </a:r>
              <a:r>
                <a:rPr lang="en-US" altLang="zh-TW" sz="999">
                  <a:solidFill>
                    <a:schemeClr val="dk1"/>
                  </a:solidFill>
                </a:rPr>
                <a:t>——</a:t>
              </a:r>
              <a:r>
                <a:rPr lang="zh-TW" altLang="en-US" sz="999">
                  <a:solidFill>
                    <a:schemeClr val="dk1"/>
                  </a:solidFill>
                </a:rPr>
                <a:t>當你把模型應用於現實情形，而非小心翼翼整理好的數據集的時候。現實世界是相當混亂的，包含無數的特殊情形，會有許多在訓練階段模型沒有遇到過的情況。因而未必適於對新情況做預測。</a:t>
              </a:r>
              <a:endParaRPr sz="999">
                <a:solidFill>
                  <a:schemeClr val="dk1"/>
                </a:solidFill>
              </a:endParaRPr>
            </a:p>
          </p:txBody>
        </p:sp>
      </p:grpSp>
      <p:grpSp>
        <p:nvGrpSpPr>
          <p:cNvPr id="94" name="Shape 94"/>
          <p:cNvGrpSpPr/>
          <p:nvPr/>
        </p:nvGrpSpPr>
        <p:grpSpPr>
          <a:xfrm>
            <a:off x="4447295" y="3772057"/>
            <a:ext cx="3951097" cy="1147748"/>
            <a:chOff x="4451238" y="4045312"/>
            <a:chExt cx="3954600" cy="1148766"/>
          </a:xfrm>
        </p:grpSpPr>
        <p:sp>
          <p:nvSpPr>
            <p:cNvPr id="95" name="Shape 95"/>
            <p:cNvSpPr/>
            <p:nvPr/>
          </p:nvSpPr>
          <p:spPr>
            <a:xfrm>
              <a:off x="4451238" y="4045312"/>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傳統的 </a:t>
              </a:r>
              <a:r>
                <a:rPr lang="en-US" altLang="zh-TW" sz="1199" b="1">
                  <a:solidFill>
                    <a:schemeClr val="dk1"/>
                  </a:solidFill>
                </a:rPr>
                <a:t>ML </a:t>
              </a:r>
              <a:r>
                <a:rPr lang="zh-TW" altLang="en-US" sz="1199" b="1">
                  <a:solidFill>
                    <a:schemeClr val="dk1"/>
                  </a:solidFill>
                </a:rPr>
                <a:t>監督學習</a:t>
              </a:r>
              <a:endParaRPr sz="1199" b="1">
                <a:solidFill>
                  <a:schemeClr val="dk1"/>
                </a:solidFill>
                <a:latin typeface="Arial"/>
                <a:ea typeface="Arial"/>
                <a:cs typeface="Arial"/>
              </a:endParaRPr>
            </a:p>
          </p:txBody>
        </p:sp>
        <p:sp>
          <p:nvSpPr>
            <p:cNvPr id="96" name="Shape 96"/>
            <p:cNvSpPr/>
            <p:nvPr/>
          </p:nvSpPr>
          <p:spPr>
            <a:xfrm>
              <a:off x="4451238" y="4230178"/>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zh-TW" altLang="en-US" sz="999">
                  <a:solidFill>
                    <a:schemeClr val="dk1"/>
                  </a:solidFill>
                </a:rPr>
                <a:t>可以預期，我們在該數據集上訓練的模型 </a:t>
              </a:r>
              <a:r>
                <a:rPr lang="en-US" altLang="zh-TW" sz="999">
                  <a:solidFill>
                    <a:schemeClr val="dk1"/>
                  </a:solidFill>
                </a:rPr>
                <a:t>A</a:t>
              </a:r>
              <a:r>
                <a:rPr lang="zh-TW" altLang="en-US" sz="999">
                  <a:solidFill>
                    <a:schemeClr val="dk1"/>
                  </a:solidFill>
                </a:rPr>
                <a:t>，在相同任務</a:t>
              </a:r>
              <a:r>
                <a:rPr lang="en-US" altLang="zh-TW" sz="999">
                  <a:solidFill>
                    <a:schemeClr val="dk1"/>
                  </a:solidFill>
                </a:rPr>
                <a:t>/</a:t>
              </a:r>
              <a:r>
                <a:rPr lang="zh-TW" altLang="en-US" sz="999">
                  <a:solidFill>
                    <a:schemeClr val="dk1"/>
                  </a:solidFill>
                </a:rPr>
                <a:t>領域的新數據上也能有良好表現。另一方面，對於給定任務</a:t>
              </a:r>
              <a:r>
                <a:rPr lang="en-US" altLang="zh-TW" sz="999">
                  <a:solidFill>
                    <a:schemeClr val="dk1"/>
                  </a:solidFill>
                </a:rPr>
                <a:t>/</a:t>
              </a:r>
              <a:r>
                <a:rPr lang="zh-TW" altLang="en-US" sz="999">
                  <a:solidFill>
                    <a:schemeClr val="dk1"/>
                  </a:solidFill>
                </a:rPr>
                <a:t>領域 </a:t>
              </a:r>
              <a:r>
                <a:rPr lang="en-US" altLang="zh-TW" sz="999">
                  <a:solidFill>
                    <a:schemeClr val="dk1"/>
                  </a:solidFill>
                </a:rPr>
                <a:t>B</a:t>
              </a:r>
              <a:r>
                <a:rPr lang="zh-TW" altLang="en-US" sz="999">
                  <a:solidFill>
                    <a:schemeClr val="dk1"/>
                  </a:solidFill>
                </a:rPr>
                <a:t>，我們需要這個領域的標記數據，來訓練模型 </a:t>
              </a:r>
              <a:r>
                <a:rPr lang="en-US" altLang="zh-TW" sz="999">
                  <a:solidFill>
                    <a:schemeClr val="dk1"/>
                  </a:solidFill>
                </a:rPr>
                <a:t>B</a:t>
              </a:r>
              <a:r>
                <a:rPr lang="zh-TW" altLang="en-US" sz="999">
                  <a:solidFill>
                    <a:schemeClr val="dk1"/>
                  </a:solidFill>
                </a:rPr>
                <a:t>，然後才能在該任務</a:t>
              </a:r>
              <a:r>
                <a:rPr lang="en-US" altLang="zh-TW" sz="999">
                  <a:solidFill>
                    <a:schemeClr val="dk1"/>
                  </a:solidFill>
                </a:rPr>
                <a:t>/</a:t>
              </a:r>
              <a:r>
                <a:rPr lang="zh-TW" altLang="en-US" sz="999">
                  <a:solidFill>
                    <a:schemeClr val="dk1"/>
                  </a:solidFill>
                </a:rPr>
                <a:t>領域取得不錯的效果。</a:t>
              </a:r>
              <a:endParaRPr sz="1399"/>
            </a:p>
          </p:txBody>
        </p:sp>
      </p:grpSp>
      <p:grpSp>
        <p:nvGrpSpPr>
          <p:cNvPr id="97" name="Shape 97"/>
          <p:cNvGrpSpPr/>
          <p:nvPr/>
        </p:nvGrpSpPr>
        <p:grpSpPr>
          <a:xfrm>
            <a:off x="4447295" y="5027698"/>
            <a:ext cx="3951097" cy="1147748"/>
            <a:chOff x="4451238" y="5182525"/>
            <a:chExt cx="3954600" cy="1148766"/>
          </a:xfrm>
        </p:grpSpPr>
        <p:sp>
          <p:nvSpPr>
            <p:cNvPr id="98" name="Shape 98"/>
            <p:cNvSpPr/>
            <p:nvPr/>
          </p:nvSpPr>
          <p:spPr>
            <a:xfrm>
              <a:off x="4451238" y="5182525"/>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遷移式學習</a:t>
              </a:r>
              <a:endParaRPr sz="1199" b="1">
                <a:solidFill>
                  <a:schemeClr val="dk1"/>
                </a:solidFill>
                <a:latin typeface="Arial"/>
                <a:ea typeface="Arial"/>
                <a:cs typeface="Arial"/>
              </a:endParaRPr>
            </a:p>
          </p:txBody>
        </p:sp>
        <p:sp>
          <p:nvSpPr>
            <p:cNvPr id="99" name="Shape 99"/>
            <p:cNvSpPr/>
            <p:nvPr/>
          </p:nvSpPr>
          <p:spPr>
            <a:xfrm>
              <a:off x="4451238" y="5367391"/>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zh-TW" altLang="en-US" sz="999">
                  <a:solidFill>
                    <a:schemeClr val="dk1"/>
                  </a:solidFill>
                  <a:latin typeface="Arial"/>
                  <a:ea typeface="Arial"/>
                  <a:cs typeface="Arial"/>
                </a:rPr>
                <a:t>新</a:t>
              </a:r>
              <a:r>
                <a:rPr lang="zh-TW" altLang="en-US" sz="999">
                  <a:solidFill>
                    <a:schemeClr val="dk1"/>
                  </a:solidFill>
                </a:rPr>
                <a:t>遷移學習試圖把處理源任務獲取的知識，應用於新的目標難題。</a:t>
              </a:r>
              <a:endParaRPr sz="999">
                <a:solidFill>
                  <a:schemeClr val="dk1"/>
                </a:solidFill>
              </a:endParaRPr>
            </a:p>
            <a:p>
              <a:pPr marL="172866" lvl="1" indent="-171296">
                <a:spcBef>
                  <a:spcPts val="0"/>
                </a:spcBef>
                <a:buClr>
                  <a:schemeClr val="dk1"/>
                </a:buClr>
                <a:buSzPts val="1000"/>
                <a:buFont typeface="Noto Sans Symbols"/>
                <a:buChar char="▪"/>
              </a:pPr>
              <a:r>
                <a:rPr lang="zh-TW" altLang="en-US" sz="999">
                  <a:solidFill>
                    <a:schemeClr val="dk1"/>
                  </a:solidFill>
                </a:rPr>
                <a:t>實踐中，我們會試圖把源場景儘可能多的知識，遷移到目標任務或者場景。這裡的知識可以有許多種表現形式，而這取決於數據：它可以是關於物體的組成部分，以更輕易地找出反常物體；它也可以是人們表達意見的普通詞語。</a:t>
              </a:r>
              <a:endParaRPr sz="999">
                <a:solidFill>
                  <a:schemeClr val="dk1"/>
                </a:solidFill>
              </a:endParaRPr>
            </a:p>
          </p:txBody>
        </p:sp>
      </p:grpSp>
      <p:pic>
        <p:nvPicPr>
          <p:cNvPr id="100" name="Shape 100"/>
          <p:cNvPicPr preferRelativeResize="0"/>
          <p:nvPr/>
        </p:nvPicPr>
        <p:blipFill>
          <a:blip r:embed="rId4">
            <a:alphaModFix/>
          </a:blip>
          <a:stretch>
            <a:fillRect/>
          </a:stretch>
        </p:blipFill>
        <p:spPr>
          <a:xfrm>
            <a:off x="204244" y="3840087"/>
            <a:ext cx="4166081" cy="2506169"/>
          </a:xfrm>
          <a:prstGeom prst="rect">
            <a:avLst/>
          </a:prstGeom>
          <a:noFill/>
          <a:ln>
            <a:noFill/>
          </a:ln>
        </p:spPr>
      </p:pic>
    </p:spTree>
    <p:extLst>
      <p:ext uri="{BB962C8B-B14F-4D97-AF65-F5344CB8AC3E}">
        <p14:creationId xmlns:p14="http://schemas.microsoft.com/office/powerpoint/2010/main" val="1692885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p:nvPr/>
        </p:nvSpPr>
        <p:spPr>
          <a:xfrm>
            <a:off x="148740" y="983347"/>
            <a:ext cx="4821825" cy="5397615"/>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71936" tIns="71936" rIns="71936" bIns="71936" anchor="t" anchorCtr="0">
            <a:noAutofit/>
          </a:bodyPr>
          <a:lstStyle/>
          <a:p>
            <a:pPr marL="1571" lvl="1" indent="0">
              <a:spcBef>
                <a:spcPts val="0"/>
              </a:spcBef>
            </a:pPr>
            <a:endParaRPr sz="1199">
              <a:solidFill>
                <a:schemeClr val="dk1"/>
              </a:solidFill>
              <a:latin typeface="Arial"/>
              <a:ea typeface="Arial"/>
              <a:cs typeface="Arial"/>
            </a:endParaRPr>
          </a:p>
        </p:txBody>
      </p:sp>
      <p:sp>
        <p:nvSpPr>
          <p:cNvPr id="106" name="Shape 106"/>
          <p:cNvSpPr txBox="1">
            <a:spLocks noGrp="1"/>
          </p:cNvSpPr>
          <p:nvPr>
            <p:ph type="title"/>
          </p:nvPr>
        </p:nvSpPr>
        <p:spPr>
          <a:xfrm>
            <a:off x="119034" y="231400"/>
            <a:ext cx="8610766" cy="307527"/>
          </a:xfrm>
          <a:prstGeom prst="rect">
            <a:avLst/>
          </a:prstGeom>
          <a:noFill/>
          <a:ln>
            <a:noFill/>
          </a:ln>
        </p:spPr>
        <p:txBody>
          <a:bodyPr spcFirstLastPara="1" wrap="square" lIns="0" tIns="0" rIns="0" bIns="0" anchor="t" anchorCtr="0">
            <a:noAutofit/>
          </a:bodyPr>
          <a:lstStyle/>
          <a:p>
            <a:r>
              <a:rPr lang="zh-TW" altLang="en-US" sz="1998">
                <a:solidFill>
                  <a:schemeClr val="dk1"/>
                </a:solidFill>
              </a:rPr>
              <a:t>遷移學習（</a:t>
            </a:r>
            <a:r>
              <a:rPr lang="en-US" altLang="zh-TW" sz="1998">
                <a:solidFill>
                  <a:schemeClr val="dk1"/>
                </a:solidFill>
              </a:rPr>
              <a:t>Transfer Learning</a:t>
            </a:r>
            <a:r>
              <a:rPr lang="zh-TW" altLang="en-US" sz="1998">
                <a:solidFill>
                  <a:schemeClr val="dk1"/>
                </a:solidFill>
              </a:rPr>
              <a:t>）</a:t>
            </a:r>
            <a:endParaRPr sz="1998">
              <a:solidFill>
                <a:schemeClr val="dk1"/>
              </a:solidFill>
            </a:endParaRPr>
          </a:p>
          <a:p>
            <a:endParaRPr sz="1998"/>
          </a:p>
        </p:txBody>
      </p:sp>
      <p:sp>
        <p:nvSpPr>
          <p:cNvPr id="107" name="Shape 107"/>
          <p:cNvSpPr/>
          <p:nvPr/>
        </p:nvSpPr>
        <p:spPr>
          <a:xfrm>
            <a:off x="269436" y="798833"/>
            <a:ext cx="3134321" cy="368973"/>
          </a:xfrm>
          <a:prstGeom prst="rect">
            <a:avLst/>
          </a:prstGeom>
          <a:solidFill>
            <a:schemeClr val="lt1"/>
          </a:solidFill>
          <a:ln>
            <a:noFill/>
          </a:ln>
        </p:spPr>
        <p:txBody>
          <a:bodyPr spcFirstLastPara="1" wrap="square" lIns="35968" tIns="45660" rIns="35968" bIns="45660" anchor="t" anchorCtr="0">
            <a:noAutofit/>
          </a:bodyPr>
          <a:lstStyle/>
          <a:p>
            <a:pPr>
              <a:spcBef>
                <a:spcPts val="0"/>
              </a:spcBef>
            </a:pPr>
            <a:r>
              <a:rPr lang="zh-TW" altLang="en-US" sz="1798" b="1">
                <a:solidFill>
                  <a:schemeClr val="dk1"/>
                </a:solidFill>
              </a:rPr>
              <a:t>遷移式學習應用：機器翻譯</a:t>
            </a:r>
            <a:endParaRPr sz="1798" b="1">
              <a:solidFill>
                <a:schemeClr val="dk1"/>
              </a:solidFill>
              <a:latin typeface="Arial"/>
              <a:ea typeface="Arial"/>
              <a:cs typeface="Arial"/>
            </a:endParaRPr>
          </a:p>
        </p:txBody>
      </p:sp>
      <p:grpSp>
        <p:nvGrpSpPr>
          <p:cNvPr id="108" name="Shape 108"/>
          <p:cNvGrpSpPr/>
          <p:nvPr/>
        </p:nvGrpSpPr>
        <p:grpSpPr>
          <a:xfrm>
            <a:off x="4447295" y="1260643"/>
            <a:ext cx="3954222" cy="1147883"/>
            <a:chOff x="4451238" y="1770753"/>
            <a:chExt cx="3957728" cy="1148901"/>
          </a:xfrm>
        </p:grpSpPr>
        <p:sp>
          <p:nvSpPr>
            <p:cNvPr id="109" name="Shape 109"/>
            <p:cNvSpPr/>
            <p:nvPr/>
          </p:nvSpPr>
          <p:spPr>
            <a:xfrm>
              <a:off x="4451238" y="1770753"/>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方言和口語翻譯器</a:t>
              </a:r>
              <a:endParaRPr sz="1199" b="1">
                <a:solidFill>
                  <a:schemeClr val="dk1"/>
                </a:solidFill>
                <a:latin typeface="Arial"/>
                <a:ea typeface="Arial"/>
                <a:cs typeface="Arial"/>
              </a:endParaRPr>
            </a:p>
          </p:txBody>
        </p:sp>
        <p:sp>
          <p:nvSpPr>
            <p:cNvPr id="110" name="Shape 110"/>
            <p:cNvSpPr/>
            <p:nvPr/>
          </p:nvSpPr>
          <p:spPr>
            <a:xfrm>
              <a:off x="4454366" y="1955754"/>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zh-TW" altLang="en-US" sz="999">
                  <a:solidFill>
                    <a:schemeClr val="dk1"/>
                  </a:solidFill>
                </a:rPr>
                <a:t>透過遷移學習將訓練資源高的語言轉移到資源低的語言上，搭配半監督式學習方法，解決了對應語句訓練資料不足的問題，成功開發出高品質的方言和口語翻譯器。</a:t>
              </a:r>
              <a:endParaRPr sz="999">
                <a:solidFill>
                  <a:schemeClr val="dk1"/>
                </a:solidFill>
                <a:latin typeface="Arial"/>
                <a:ea typeface="Arial"/>
                <a:cs typeface="Arial"/>
              </a:endParaRPr>
            </a:p>
          </p:txBody>
        </p:sp>
      </p:grpSp>
      <p:grpSp>
        <p:nvGrpSpPr>
          <p:cNvPr id="111" name="Shape 111"/>
          <p:cNvGrpSpPr/>
          <p:nvPr/>
        </p:nvGrpSpPr>
        <p:grpSpPr>
          <a:xfrm>
            <a:off x="4447295" y="2516418"/>
            <a:ext cx="3951097" cy="1147746"/>
            <a:chOff x="4451238" y="2908101"/>
            <a:chExt cx="3954600" cy="1148764"/>
          </a:xfrm>
        </p:grpSpPr>
        <p:sp>
          <p:nvSpPr>
            <p:cNvPr id="112" name="Shape 112"/>
            <p:cNvSpPr/>
            <p:nvPr/>
          </p:nvSpPr>
          <p:spPr>
            <a:xfrm>
              <a:off x="4451238" y="2908101"/>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訓練機器翻譯模型需要的資料</a:t>
              </a:r>
              <a:endParaRPr sz="1199" b="1">
                <a:solidFill>
                  <a:schemeClr val="dk1"/>
                </a:solidFill>
                <a:latin typeface="Arial"/>
                <a:ea typeface="Arial"/>
                <a:cs typeface="Arial"/>
              </a:endParaRPr>
            </a:p>
          </p:txBody>
        </p:sp>
        <p:sp>
          <p:nvSpPr>
            <p:cNvPr id="113" name="Shape 113"/>
            <p:cNvSpPr/>
            <p:nvPr/>
          </p:nvSpPr>
          <p:spPr>
            <a:xfrm>
              <a:off x="4451238" y="3092965"/>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dk1"/>
                </a:buClr>
                <a:buSzPts val="1000"/>
                <a:buFont typeface="Noto Sans Symbols"/>
                <a:buChar char="▪"/>
              </a:pPr>
              <a:r>
                <a:rPr lang="zh-TW" altLang="en-US" sz="999">
                  <a:solidFill>
                    <a:schemeClr val="dk1"/>
                  </a:solidFill>
                </a:rPr>
                <a:t>機器翻譯通常仰賴兩種語言的平行對應語料資料庫來訓練模型（如：這是一本書 </a:t>
              </a:r>
              <a:r>
                <a:rPr lang="en-US" altLang="zh-TW" sz="999">
                  <a:solidFill>
                    <a:schemeClr val="dk1"/>
                  </a:solidFill>
                </a:rPr>
                <a:t>—— this is a book.</a:t>
              </a:r>
              <a:r>
                <a:rPr lang="zh-TW" altLang="en-US" sz="999">
                  <a:solidFill>
                    <a:schemeClr val="dk1"/>
                  </a:solidFill>
                </a:rPr>
                <a:t>），像是前陣子中翻英的模型即用了數千萬個平行語句當作訓練資料，不過，由於大多數的方言和口語都沒有足夠的相對應語料當作訓練資料集，翻譯方言和口語一直是機器翻譯的一大難題之一。</a:t>
              </a:r>
              <a:endParaRPr sz="999">
                <a:solidFill>
                  <a:schemeClr val="dk1"/>
                </a:solidFill>
              </a:endParaRPr>
            </a:p>
          </p:txBody>
        </p:sp>
      </p:grpSp>
      <p:grpSp>
        <p:nvGrpSpPr>
          <p:cNvPr id="114" name="Shape 114"/>
          <p:cNvGrpSpPr/>
          <p:nvPr/>
        </p:nvGrpSpPr>
        <p:grpSpPr>
          <a:xfrm>
            <a:off x="4447295" y="3772057"/>
            <a:ext cx="3951097" cy="1147748"/>
            <a:chOff x="4451238" y="4045312"/>
            <a:chExt cx="3954600" cy="1148766"/>
          </a:xfrm>
        </p:grpSpPr>
        <p:sp>
          <p:nvSpPr>
            <p:cNvPr id="115" name="Shape 115"/>
            <p:cNvSpPr/>
            <p:nvPr/>
          </p:nvSpPr>
          <p:spPr>
            <a:xfrm>
              <a:off x="4451238" y="4045312"/>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沒有社群等網路資源可以取得資料</a:t>
              </a:r>
              <a:endParaRPr sz="1199" b="1">
                <a:solidFill>
                  <a:schemeClr val="dk1"/>
                </a:solidFill>
                <a:latin typeface="Arial"/>
                <a:ea typeface="Arial"/>
                <a:cs typeface="Arial"/>
              </a:endParaRPr>
            </a:p>
          </p:txBody>
        </p:sp>
        <p:sp>
          <p:nvSpPr>
            <p:cNvPr id="116" name="Shape 116"/>
            <p:cNvSpPr/>
            <p:nvPr/>
          </p:nvSpPr>
          <p:spPr>
            <a:xfrm>
              <a:off x="4451238" y="4230178"/>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zh-TW" altLang="en-US" sz="999">
                  <a:solidFill>
                    <a:schemeClr val="dk1"/>
                  </a:solidFill>
                </a:rPr>
                <a:t>除了沒有足夠的訓練資料之外，方言和口語也沒有固定的風格和形式，與正式的書面文件和社群媒體上的文字都不相同，要取得平行語句也是更加困難。</a:t>
              </a:r>
              <a:endParaRPr sz="1399"/>
            </a:p>
          </p:txBody>
        </p:sp>
      </p:grpSp>
      <p:grpSp>
        <p:nvGrpSpPr>
          <p:cNvPr id="117" name="Shape 117"/>
          <p:cNvGrpSpPr/>
          <p:nvPr/>
        </p:nvGrpSpPr>
        <p:grpSpPr>
          <a:xfrm>
            <a:off x="4447295" y="5027698"/>
            <a:ext cx="3951097" cy="1147748"/>
            <a:chOff x="4451238" y="5182525"/>
            <a:chExt cx="3954600" cy="1148766"/>
          </a:xfrm>
        </p:grpSpPr>
        <p:sp>
          <p:nvSpPr>
            <p:cNvPr id="118" name="Shape 118"/>
            <p:cNvSpPr/>
            <p:nvPr/>
          </p:nvSpPr>
          <p:spPr>
            <a:xfrm>
              <a:off x="4451238" y="5182525"/>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半監督式學習解決標記資料不足問題</a:t>
              </a:r>
              <a:endParaRPr sz="1199" b="1">
                <a:solidFill>
                  <a:schemeClr val="dk1"/>
                </a:solidFill>
                <a:latin typeface="Arial"/>
                <a:ea typeface="Arial"/>
                <a:cs typeface="Arial"/>
              </a:endParaRPr>
            </a:p>
          </p:txBody>
        </p:sp>
        <p:sp>
          <p:nvSpPr>
            <p:cNvPr id="119" name="Shape 119"/>
            <p:cNvSpPr/>
            <p:nvPr/>
          </p:nvSpPr>
          <p:spPr>
            <a:xfrm>
              <a:off x="4451238" y="5367391"/>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dk1"/>
                </a:buClr>
                <a:buSzPts val="1000"/>
                <a:buFont typeface="Noto Sans Symbols"/>
                <a:buChar char="▪"/>
              </a:pPr>
              <a:r>
                <a:rPr lang="zh-TW" altLang="en-US" sz="999">
                  <a:solidFill>
                    <a:schemeClr val="dk1"/>
                  </a:solidFill>
                </a:rPr>
                <a:t>為了解決這個問題，微軟利用半監督式的方法來訓練翻譯神經網路，只需要數千對平行語句當作訓練資料，就能產生高品質的翻譯結果。</a:t>
              </a:r>
              <a:endParaRPr sz="999">
                <a:solidFill>
                  <a:schemeClr val="dk1"/>
                </a:solidFill>
              </a:endParaRPr>
            </a:p>
          </p:txBody>
        </p:sp>
      </p:grpSp>
      <p:pic>
        <p:nvPicPr>
          <p:cNvPr id="120" name="Shape 120"/>
          <p:cNvPicPr preferRelativeResize="0"/>
          <p:nvPr/>
        </p:nvPicPr>
        <p:blipFill>
          <a:blip r:embed="rId3">
            <a:alphaModFix/>
          </a:blip>
          <a:stretch>
            <a:fillRect/>
          </a:stretch>
        </p:blipFill>
        <p:spPr>
          <a:xfrm>
            <a:off x="426997" y="1167806"/>
            <a:ext cx="3341291" cy="2604241"/>
          </a:xfrm>
          <a:prstGeom prst="rect">
            <a:avLst/>
          </a:prstGeom>
          <a:noFill/>
          <a:ln>
            <a:noFill/>
          </a:ln>
        </p:spPr>
      </p:pic>
      <p:pic>
        <p:nvPicPr>
          <p:cNvPr id="121" name="Shape 121"/>
          <p:cNvPicPr preferRelativeResize="0"/>
          <p:nvPr/>
        </p:nvPicPr>
        <p:blipFill>
          <a:blip r:embed="rId4">
            <a:alphaModFix/>
          </a:blip>
          <a:stretch>
            <a:fillRect/>
          </a:stretch>
        </p:blipFill>
        <p:spPr>
          <a:xfrm>
            <a:off x="501231" y="3772045"/>
            <a:ext cx="3192816" cy="2604241"/>
          </a:xfrm>
          <a:prstGeom prst="rect">
            <a:avLst/>
          </a:prstGeom>
          <a:noFill/>
          <a:ln>
            <a:noFill/>
          </a:ln>
        </p:spPr>
      </p:pic>
    </p:spTree>
    <p:extLst>
      <p:ext uri="{BB962C8B-B14F-4D97-AF65-F5344CB8AC3E}">
        <p14:creationId xmlns:p14="http://schemas.microsoft.com/office/powerpoint/2010/main" val="4025889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p:nvPr/>
        </p:nvSpPr>
        <p:spPr>
          <a:xfrm>
            <a:off x="148740" y="983347"/>
            <a:ext cx="4821825" cy="5397615"/>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71936" tIns="71936" rIns="71936" bIns="71936" anchor="t" anchorCtr="0">
            <a:noAutofit/>
          </a:bodyPr>
          <a:lstStyle/>
          <a:p>
            <a:pPr marL="1571" lvl="1" indent="0">
              <a:spcBef>
                <a:spcPts val="0"/>
              </a:spcBef>
            </a:pPr>
            <a:endParaRPr sz="1199">
              <a:solidFill>
                <a:schemeClr val="dk1"/>
              </a:solidFill>
              <a:latin typeface="Arial"/>
              <a:ea typeface="Arial"/>
              <a:cs typeface="Arial"/>
            </a:endParaRPr>
          </a:p>
        </p:txBody>
      </p:sp>
      <p:sp>
        <p:nvSpPr>
          <p:cNvPr id="127" name="Shape 127"/>
          <p:cNvSpPr txBox="1">
            <a:spLocks noGrp="1"/>
          </p:cNvSpPr>
          <p:nvPr>
            <p:ph type="title"/>
          </p:nvPr>
        </p:nvSpPr>
        <p:spPr>
          <a:xfrm>
            <a:off x="119034" y="231400"/>
            <a:ext cx="8610766" cy="307527"/>
          </a:xfrm>
          <a:prstGeom prst="rect">
            <a:avLst/>
          </a:prstGeom>
          <a:noFill/>
          <a:ln>
            <a:noFill/>
          </a:ln>
        </p:spPr>
        <p:txBody>
          <a:bodyPr spcFirstLastPara="1" wrap="square" lIns="0" tIns="0" rIns="0" bIns="0" anchor="t" anchorCtr="0">
            <a:noAutofit/>
          </a:bodyPr>
          <a:lstStyle/>
          <a:p>
            <a:r>
              <a:rPr lang="zh-TW" altLang="en-US" sz="1998">
                <a:solidFill>
                  <a:schemeClr val="dk1"/>
                </a:solidFill>
              </a:rPr>
              <a:t>遷移學習（</a:t>
            </a:r>
            <a:r>
              <a:rPr lang="en-US" altLang="zh-TW" sz="1998">
                <a:solidFill>
                  <a:schemeClr val="dk1"/>
                </a:solidFill>
              </a:rPr>
              <a:t>Transfer Learning</a:t>
            </a:r>
            <a:r>
              <a:rPr lang="zh-TW" altLang="en-US" sz="1998">
                <a:solidFill>
                  <a:schemeClr val="dk1"/>
                </a:solidFill>
              </a:rPr>
              <a:t>）</a:t>
            </a:r>
            <a:endParaRPr sz="1998">
              <a:solidFill>
                <a:schemeClr val="dk1"/>
              </a:solidFill>
            </a:endParaRPr>
          </a:p>
          <a:p>
            <a:endParaRPr sz="1998"/>
          </a:p>
        </p:txBody>
      </p:sp>
      <p:sp>
        <p:nvSpPr>
          <p:cNvPr id="128" name="Shape 128"/>
          <p:cNvSpPr/>
          <p:nvPr/>
        </p:nvSpPr>
        <p:spPr>
          <a:xfrm>
            <a:off x="269436" y="798833"/>
            <a:ext cx="3134321" cy="368973"/>
          </a:xfrm>
          <a:prstGeom prst="rect">
            <a:avLst/>
          </a:prstGeom>
          <a:solidFill>
            <a:schemeClr val="lt1"/>
          </a:solidFill>
          <a:ln>
            <a:noFill/>
          </a:ln>
        </p:spPr>
        <p:txBody>
          <a:bodyPr spcFirstLastPara="1" wrap="square" lIns="35968" tIns="45660" rIns="35968" bIns="45660" anchor="t" anchorCtr="0">
            <a:noAutofit/>
          </a:bodyPr>
          <a:lstStyle/>
          <a:p>
            <a:pPr>
              <a:spcBef>
                <a:spcPts val="0"/>
              </a:spcBef>
            </a:pPr>
            <a:r>
              <a:rPr lang="zh-TW" altLang="en-US" sz="1798" b="1">
                <a:solidFill>
                  <a:schemeClr val="dk1"/>
                </a:solidFill>
              </a:rPr>
              <a:t>遷移式學習應用：機器翻譯</a:t>
            </a:r>
            <a:endParaRPr sz="1798" b="1">
              <a:solidFill>
                <a:schemeClr val="dk1"/>
              </a:solidFill>
              <a:latin typeface="Arial"/>
              <a:ea typeface="Arial"/>
              <a:cs typeface="Arial"/>
            </a:endParaRPr>
          </a:p>
        </p:txBody>
      </p:sp>
      <p:grpSp>
        <p:nvGrpSpPr>
          <p:cNvPr id="129" name="Shape 129"/>
          <p:cNvGrpSpPr/>
          <p:nvPr/>
        </p:nvGrpSpPr>
        <p:grpSpPr>
          <a:xfrm>
            <a:off x="4447295" y="1260643"/>
            <a:ext cx="3954222" cy="1147883"/>
            <a:chOff x="4451238" y="1770753"/>
            <a:chExt cx="3957728" cy="1148901"/>
          </a:xfrm>
        </p:grpSpPr>
        <p:sp>
          <p:nvSpPr>
            <p:cNvPr id="130" name="Shape 130"/>
            <p:cNvSpPr/>
            <p:nvPr/>
          </p:nvSpPr>
          <p:spPr>
            <a:xfrm>
              <a:off x="4451238" y="1770753"/>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訓練一般的語言模型</a:t>
              </a:r>
              <a:endParaRPr sz="1199" b="1">
                <a:solidFill>
                  <a:schemeClr val="dk1"/>
                </a:solidFill>
                <a:latin typeface="Arial"/>
                <a:ea typeface="Arial"/>
                <a:cs typeface="Arial"/>
              </a:endParaRPr>
            </a:p>
          </p:txBody>
        </p:sp>
        <p:sp>
          <p:nvSpPr>
            <p:cNvPr id="131" name="Shape 131"/>
            <p:cNvSpPr/>
            <p:nvPr/>
          </p:nvSpPr>
          <p:spPr>
            <a:xfrm>
              <a:off x="4454366" y="1955754"/>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zh-TW" altLang="en-US" sz="999">
                  <a:solidFill>
                    <a:schemeClr val="dk1"/>
                  </a:solidFill>
                </a:rPr>
                <a:t>在微軟的實驗中，微軟首先用一般的方式訓練模型，來進行多語言翻譯，模型使用了</a:t>
              </a:r>
              <a:r>
                <a:rPr lang="en-US" altLang="zh-TW" sz="999">
                  <a:solidFill>
                    <a:schemeClr val="dk1"/>
                  </a:solidFill>
                </a:rPr>
                <a:t>6,000</a:t>
              </a:r>
              <a:r>
                <a:rPr lang="zh-TW" altLang="en-US" sz="999">
                  <a:solidFill>
                    <a:schemeClr val="dk1"/>
                  </a:solidFill>
                </a:rPr>
                <a:t>個平行句子來學習翻譯羅馬尼亞語和英語，以及拉脫維亞語和英語。</a:t>
              </a:r>
              <a:endParaRPr sz="999">
                <a:solidFill>
                  <a:schemeClr val="dk1"/>
                </a:solidFill>
                <a:latin typeface="Arial"/>
                <a:ea typeface="Arial"/>
                <a:cs typeface="Arial"/>
              </a:endParaRPr>
            </a:p>
          </p:txBody>
        </p:sp>
      </p:grpSp>
      <p:grpSp>
        <p:nvGrpSpPr>
          <p:cNvPr id="132" name="Shape 132"/>
          <p:cNvGrpSpPr/>
          <p:nvPr/>
        </p:nvGrpSpPr>
        <p:grpSpPr>
          <a:xfrm>
            <a:off x="4447295" y="2516418"/>
            <a:ext cx="3951097" cy="1147746"/>
            <a:chOff x="4451238" y="2908101"/>
            <a:chExt cx="3954600" cy="1148764"/>
          </a:xfrm>
        </p:grpSpPr>
        <p:sp>
          <p:nvSpPr>
            <p:cNvPr id="133" name="Shape 133"/>
            <p:cNvSpPr/>
            <p:nvPr/>
          </p:nvSpPr>
          <p:spPr>
            <a:xfrm>
              <a:off x="4451238" y="2908101"/>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在高資源語言訓練模型</a:t>
              </a:r>
              <a:endParaRPr sz="1199" b="1">
                <a:solidFill>
                  <a:schemeClr val="dk1"/>
                </a:solidFill>
                <a:latin typeface="Arial"/>
                <a:ea typeface="Arial"/>
                <a:cs typeface="Arial"/>
              </a:endParaRPr>
            </a:p>
          </p:txBody>
        </p:sp>
        <p:sp>
          <p:nvSpPr>
            <p:cNvPr id="134" name="Shape 134"/>
            <p:cNvSpPr/>
            <p:nvPr/>
          </p:nvSpPr>
          <p:spPr>
            <a:xfrm>
              <a:off x="4451238" y="3092965"/>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dk1"/>
                </a:buClr>
                <a:buSzPts val="1000"/>
                <a:buFont typeface="Noto Sans Symbols"/>
                <a:buChar char="▪"/>
              </a:pPr>
              <a:r>
                <a:rPr lang="zh-TW" altLang="en-US" sz="999">
                  <a:solidFill>
                    <a:schemeClr val="dk1"/>
                  </a:solidFill>
                </a:rPr>
                <a:t>微軟則是先在高資源的語言上訓練模型，再套用到低資源的語言上，並進行微調。</a:t>
              </a:r>
              <a:endParaRPr sz="999">
                <a:solidFill>
                  <a:schemeClr val="dk1"/>
                </a:solidFill>
              </a:endParaRPr>
            </a:p>
          </p:txBody>
        </p:sp>
      </p:grpSp>
      <p:grpSp>
        <p:nvGrpSpPr>
          <p:cNvPr id="135" name="Shape 135"/>
          <p:cNvGrpSpPr/>
          <p:nvPr/>
        </p:nvGrpSpPr>
        <p:grpSpPr>
          <a:xfrm>
            <a:off x="4447295" y="3772057"/>
            <a:ext cx="3951097" cy="1147748"/>
            <a:chOff x="4451238" y="4045312"/>
            <a:chExt cx="3954600" cy="1148766"/>
          </a:xfrm>
        </p:grpSpPr>
        <p:sp>
          <p:nvSpPr>
            <p:cNvPr id="136" name="Shape 136"/>
            <p:cNvSpPr/>
            <p:nvPr/>
          </p:nvSpPr>
          <p:spPr>
            <a:xfrm>
              <a:off x="4451238" y="4045312"/>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遷移至低資源語言模型</a:t>
              </a:r>
              <a:endParaRPr sz="1199" b="1">
                <a:solidFill>
                  <a:schemeClr val="dk1"/>
                </a:solidFill>
                <a:latin typeface="Arial"/>
                <a:ea typeface="Arial"/>
                <a:cs typeface="Arial"/>
              </a:endParaRPr>
            </a:p>
          </p:txBody>
        </p:sp>
        <p:sp>
          <p:nvSpPr>
            <p:cNvPr id="137" name="Shape 137"/>
            <p:cNvSpPr/>
            <p:nvPr/>
          </p:nvSpPr>
          <p:spPr>
            <a:xfrm>
              <a:off x="4451238" y="4230178"/>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dk1"/>
                </a:buClr>
                <a:buSzPts val="1000"/>
                <a:buFont typeface="Noto Sans Symbols"/>
                <a:buChar char="▪"/>
              </a:pPr>
              <a:r>
                <a:rPr lang="zh-TW" altLang="en-US" sz="999">
                  <a:solidFill>
                    <a:schemeClr val="dk1"/>
                  </a:solidFill>
                </a:rPr>
                <a:t>該模型也是用了羅馬尼亞語對應英語的</a:t>
              </a:r>
              <a:r>
                <a:rPr lang="en-US" altLang="zh-TW" sz="999">
                  <a:solidFill>
                    <a:schemeClr val="dk1"/>
                  </a:solidFill>
                </a:rPr>
                <a:t>6,000</a:t>
              </a:r>
              <a:r>
                <a:rPr lang="zh-TW" altLang="en-US" sz="999">
                  <a:solidFill>
                    <a:schemeClr val="dk1"/>
                  </a:solidFill>
                </a:rPr>
                <a:t>個平行句子訓練，經過微調，模型可以在</a:t>
              </a:r>
              <a:r>
                <a:rPr lang="en-US" altLang="zh-TW" sz="999">
                  <a:solidFill>
                    <a:schemeClr val="dk1"/>
                  </a:solidFill>
                </a:rPr>
                <a:t>2</a:t>
              </a:r>
              <a:r>
                <a:rPr lang="zh-TW" altLang="en-US" sz="999">
                  <a:solidFill>
                    <a:schemeClr val="dk1"/>
                  </a:solidFill>
                </a:rPr>
                <a:t>分鐘內將預先訓練好的模型轉移到新的低資源語言上。</a:t>
              </a:r>
              <a:endParaRPr sz="999">
                <a:solidFill>
                  <a:schemeClr val="dk1"/>
                </a:solidFill>
              </a:endParaRPr>
            </a:p>
          </p:txBody>
        </p:sp>
      </p:grpSp>
      <p:grpSp>
        <p:nvGrpSpPr>
          <p:cNvPr id="138" name="Shape 138"/>
          <p:cNvGrpSpPr/>
          <p:nvPr/>
        </p:nvGrpSpPr>
        <p:grpSpPr>
          <a:xfrm>
            <a:off x="4447295" y="5027698"/>
            <a:ext cx="3951097" cy="1147748"/>
            <a:chOff x="4451238" y="5182525"/>
            <a:chExt cx="3954600" cy="1148766"/>
          </a:xfrm>
        </p:grpSpPr>
        <p:sp>
          <p:nvSpPr>
            <p:cNvPr id="139" name="Shape 139"/>
            <p:cNvSpPr/>
            <p:nvPr/>
          </p:nvSpPr>
          <p:spPr>
            <a:xfrm>
              <a:off x="4451238" y="5182525"/>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不同語言之間存在某些相同的特徵</a:t>
              </a:r>
              <a:endParaRPr sz="1199" b="1">
                <a:solidFill>
                  <a:schemeClr val="dk1"/>
                </a:solidFill>
                <a:latin typeface="Arial"/>
                <a:ea typeface="Arial"/>
                <a:cs typeface="Arial"/>
              </a:endParaRPr>
            </a:p>
          </p:txBody>
        </p:sp>
        <p:sp>
          <p:nvSpPr>
            <p:cNvPr id="140" name="Shape 140"/>
            <p:cNvSpPr/>
            <p:nvPr/>
          </p:nvSpPr>
          <p:spPr>
            <a:xfrm>
              <a:off x="4451238" y="5367391"/>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dk1"/>
                </a:buClr>
                <a:buSzPts val="1000"/>
                <a:buFont typeface="Noto Sans Symbols"/>
                <a:buChar char="▪"/>
              </a:pPr>
              <a:r>
                <a:rPr lang="zh-TW" altLang="en-US" sz="999">
                  <a:solidFill>
                    <a:schemeClr val="dk1"/>
                  </a:solidFill>
                </a:rPr>
                <a:t>在詞彙的部分，微軟透過通用詞彙表示（</a:t>
              </a:r>
              <a:r>
                <a:rPr lang="en-US" altLang="zh-TW" sz="999">
                  <a:solidFill>
                    <a:schemeClr val="dk1"/>
                  </a:solidFill>
                </a:rPr>
                <a:t>ULR</a:t>
              </a:r>
              <a:r>
                <a:rPr lang="zh-TW" altLang="en-US" sz="999">
                  <a:solidFill>
                    <a:schemeClr val="dk1"/>
                  </a:solidFill>
                </a:rPr>
                <a:t>）來共享不同語言的詞彙，另外，微軟還用了專家模型來代表所有語言源的句子共享，透過這兩項修改，能夠讓較少資源的語言用詞彙和句子特徵，來對應到資源較高的語言中。</a:t>
              </a:r>
              <a:endParaRPr sz="999">
                <a:solidFill>
                  <a:schemeClr val="dk1"/>
                </a:solidFill>
              </a:endParaRPr>
            </a:p>
          </p:txBody>
        </p:sp>
      </p:grpSp>
      <p:pic>
        <p:nvPicPr>
          <p:cNvPr id="141" name="Shape 141"/>
          <p:cNvPicPr preferRelativeResize="0"/>
          <p:nvPr/>
        </p:nvPicPr>
        <p:blipFill>
          <a:blip r:embed="rId3">
            <a:alphaModFix/>
          </a:blip>
          <a:stretch>
            <a:fillRect/>
          </a:stretch>
        </p:blipFill>
        <p:spPr>
          <a:xfrm>
            <a:off x="426997" y="1167806"/>
            <a:ext cx="3341291" cy="2604241"/>
          </a:xfrm>
          <a:prstGeom prst="rect">
            <a:avLst/>
          </a:prstGeom>
          <a:noFill/>
          <a:ln>
            <a:noFill/>
          </a:ln>
        </p:spPr>
      </p:pic>
      <p:pic>
        <p:nvPicPr>
          <p:cNvPr id="142" name="Shape 142"/>
          <p:cNvPicPr preferRelativeResize="0"/>
          <p:nvPr/>
        </p:nvPicPr>
        <p:blipFill>
          <a:blip r:embed="rId4">
            <a:alphaModFix/>
          </a:blip>
          <a:stretch>
            <a:fillRect/>
          </a:stretch>
        </p:blipFill>
        <p:spPr>
          <a:xfrm>
            <a:off x="501231" y="3772045"/>
            <a:ext cx="3192816" cy="2604241"/>
          </a:xfrm>
          <a:prstGeom prst="rect">
            <a:avLst/>
          </a:prstGeom>
          <a:noFill/>
          <a:ln>
            <a:noFill/>
          </a:ln>
        </p:spPr>
      </p:pic>
    </p:spTree>
    <p:extLst>
      <p:ext uri="{BB962C8B-B14F-4D97-AF65-F5344CB8AC3E}">
        <p14:creationId xmlns:p14="http://schemas.microsoft.com/office/powerpoint/2010/main" val="3491840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p:nvPr/>
        </p:nvSpPr>
        <p:spPr>
          <a:xfrm>
            <a:off x="148740" y="983347"/>
            <a:ext cx="4821825" cy="5397615"/>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71936" tIns="71936" rIns="71936" bIns="71936" anchor="t" anchorCtr="0">
            <a:noAutofit/>
          </a:bodyPr>
          <a:lstStyle/>
          <a:p>
            <a:pPr marL="1571" lvl="1" indent="0">
              <a:spcBef>
                <a:spcPts val="0"/>
              </a:spcBef>
            </a:pPr>
            <a:endParaRPr sz="1199">
              <a:solidFill>
                <a:schemeClr val="dk1"/>
              </a:solidFill>
              <a:latin typeface="Arial"/>
              <a:ea typeface="Arial"/>
              <a:cs typeface="Arial"/>
            </a:endParaRPr>
          </a:p>
        </p:txBody>
      </p:sp>
      <p:sp>
        <p:nvSpPr>
          <p:cNvPr id="148" name="Shape 148"/>
          <p:cNvSpPr txBox="1">
            <a:spLocks noGrp="1"/>
          </p:cNvSpPr>
          <p:nvPr>
            <p:ph type="title"/>
          </p:nvPr>
        </p:nvSpPr>
        <p:spPr>
          <a:xfrm>
            <a:off x="119034" y="231400"/>
            <a:ext cx="8610766" cy="307527"/>
          </a:xfrm>
          <a:prstGeom prst="rect">
            <a:avLst/>
          </a:prstGeom>
          <a:noFill/>
          <a:ln>
            <a:noFill/>
          </a:ln>
        </p:spPr>
        <p:txBody>
          <a:bodyPr spcFirstLastPara="1" wrap="square" lIns="0" tIns="0" rIns="0" bIns="0" anchor="t" anchorCtr="0">
            <a:noAutofit/>
          </a:bodyPr>
          <a:lstStyle/>
          <a:p>
            <a:r>
              <a:rPr lang="zh-TW" altLang="en-US" sz="1998">
                <a:solidFill>
                  <a:schemeClr val="dk1"/>
                </a:solidFill>
              </a:rPr>
              <a:t>遷移學習（</a:t>
            </a:r>
            <a:r>
              <a:rPr lang="en-US" altLang="zh-TW" sz="1998">
                <a:solidFill>
                  <a:schemeClr val="dk1"/>
                </a:solidFill>
              </a:rPr>
              <a:t>Transfer Learning</a:t>
            </a:r>
            <a:r>
              <a:rPr lang="zh-TW" altLang="en-US" sz="1998">
                <a:solidFill>
                  <a:schemeClr val="dk1"/>
                </a:solidFill>
              </a:rPr>
              <a:t>）</a:t>
            </a:r>
            <a:endParaRPr sz="1998">
              <a:solidFill>
                <a:schemeClr val="dk1"/>
              </a:solidFill>
            </a:endParaRPr>
          </a:p>
          <a:p>
            <a:endParaRPr sz="1998"/>
          </a:p>
        </p:txBody>
      </p:sp>
      <p:sp>
        <p:nvSpPr>
          <p:cNvPr id="149" name="Shape 149"/>
          <p:cNvSpPr/>
          <p:nvPr/>
        </p:nvSpPr>
        <p:spPr>
          <a:xfrm>
            <a:off x="269436" y="798833"/>
            <a:ext cx="3134321" cy="368973"/>
          </a:xfrm>
          <a:prstGeom prst="rect">
            <a:avLst/>
          </a:prstGeom>
          <a:solidFill>
            <a:schemeClr val="lt1"/>
          </a:solidFill>
          <a:ln>
            <a:noFill/>
          </a:ln>
        </p:spPr>
        <p:txBody>
          <a:bodyPr spcFirstLastPara="1" wrap="square" lIns="35968" tIns="45660" rIns="35968" bIns="45660" anchor="t" anchorCtr="0">
            <a:noAutofit/>
          </a:bodyPr>
          <a:lstStyle/>
          <a:p>
            <a:pPr>
              <a:spcBef>
                <a:spcPts val="0"/>
              </a:spcBef>
            </a:pPr>
            <a:r>
              <a:rPr lang="zh-TW" altLang="en-US" sz="1798" b="1">
                <a:solidFill>
                  <a:schemeClr val="dk1"/>
                </a:solidFill>
              </a:rPr>
              <a:t>遷移式學習應用：自駕車</a:t>
            </a:r>
            <a:endParaRPr sz="1798" b="1">
              <a:solidFill>
                <a:schemeClr val="dk1"/>
              </a:solidFill>
              <a:latin typeface="Arial"/>
              <a:ea typeface="Arial"/>
              <a:cs typeface="Arial"/>
            </a:endParaRPr>
          </a:p>
        </p:txBody>
      </p:sp>
      <p:grpSp>
        <p:nvGrpSpPr>
          <p:cNvPr id="150" name="Shape 150"/>
          <p:cNvGrpSpPr/>
          <p:nvPr/>
        </p:nvGrpSpPr>
        <p:grpSpPr>
          <a:xfrm>
            <a:off x="4447295" y="1260643"/>
            <a:ext cx="3954222" cy="1147883"/>
            <a:chOff x="4451238" y="1770753"/>
            <a:chExt cx="3957728" cy="1148901"/>
          </a:xfrm>
        </p:grpSpPr>
        <p:sp>
          <p:nvSpPr>
            <p:cNvPr id="151" name="Shape 151"/>
            <p:cNvSpPr/>
            <p:nvPr/>
          </p:nvSpPr>
          <p:spPr>
            <a:xfrm>
              <a:off x="4451238" y="1770753"/>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圖像辨識領域的成功</a:t>
              </a:r>
              <a:endParaRPr sz="1199" b="1">
                <a:solidFill>
                  <a:schemeClr val="dk1"/>
                </a:solidFill>
                <a:latin typeface="Arial"/>
                <a:ea typeface="Arial"/>
                <a:cs typeface="Arial"/>
              </a:endParaRPr>
            </a:p>
          </p:txBody>
        </p:sp>
        <p:sp>
          <p:nvSpPr>
            <p:cNvPr id="152" name="Shape 152"/>
            <p:cNvSpPr/>
            <p:nvPr/>
          </p:nvSpPr>
          <p:spPr>
            <a:xfrm>
              <a:off x="4454366" y="1955754"/>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accent3"/>
                </a:buClr>
                <a:buSzPts val="1000"/>
                <a:buFont typeface="Noto Sans Symbols"/>
                <a:buChar char="▪"/>
              </a:pPr>
              <a:r>
                <a:rPr lang="en-US" altLang="zh-TW" sz="999">
                  <a:solidFill>
                    <a:schemeClr val="dk1"/>
                  </a:solidFill>
                </a:rPr>
                <a:t>ImageNet</a:t>
              </a:r>
              <a:r>
                <a:rPr lang="zh-TW" altLang="en-US" sz="999">
                  <a:solidFill>
                    <a:schemeClr val="dk1"/>
                  </a:solidFill>
                </a:rPr>
                <a:t>上的最新殘差網路在識別物體方面實現了超人的性能。</a:t>
              </a:r>
              <a:endParaRPr sz="999">
                <a:solidFill>
                  <a:schemeClr val="dk1"/>
                </a:solidFill>
                <a:latin typeface="Arial"/>
                <a:ea typeface="Arial"/>
                <a:cs typeface="Arial"/>
              </a:endParaRPr>
            </a:p>
          </p:txBody>
        </p:sp>
      </p:grpSp>
      <p:grpSp>
        <p:nvGrpSpPr>
          <p:cNvPr id="153" name="Shape 153"/>
          <p:cNvGrpSpPr/>
          <p:nvPr/>
        </p:nvGrpSpPr>
        <p:grpSpPr>
          <a:xfrm>
            <a:off x="4447295" y="2516418"/>
            <a:ext cx="3951097" cy="1147746"/>
            <a:chOff x="4451238" y="2908101"/>
            <a:chExt cx="3954600" cy="1148764"/>
          </a:xfrm>
        </p:grpSpPr>
        <p:sp>
          <p:nvSpPr>
            <p:cNvPr id="154" name="Shape 154"/>
            <p:cNvSpPr/>
            <p:nvPr/>
          </p:nvSpPr>
          <p:spPr>
            <a:xfrm>
              <a:off x="4451238" y="2908101"/>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a:solidFill>
                    <a:schemeClr val="dk1"/>
                  </a:solidFill>
                </a:rPr>
                <a:t>一個成功的模型需要大量標記數據</a:t>
              </a:r>
              <a:endParaRPr sz="1199" b="1">
                <a:solidFill>
                  <a:schemeClr val="dk1"/>
                </a:solidFill>
                <a:latin typeface="Arial"/>
                <a:ea typeface="Arial"/>
                <a:cs typeface="Arial"/>
              </a:endParaRPr>
            </a:p>
          </p:txBody>
        </p:sp>
        <p:sp>
          <p:nvSpPr>
            <p:cNvPr id="155" name="Shape 155"/>
            <p:cNvSpPr/>
            <p:nvPr/>
          </p:nvSpPr>
          <p:spPr>
            <a:xfrm>
              <a:off x="4451238" y="3092965"/>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dk1"/>
                </a:buClr>
                <a:buSzPts val="1000"/>
                <a:buFont typeface="Noto Sans Symbols"/>
                <a:buChar char="▪"/>
              </a:pPr>
              <a:r>
                <a:rPr lang="zh-TW" altLang="en-US" sz="999">
                  <a:solidFill>
                    <a:schemeClr val="dk1"/>
                  </a:solidFill>
                </a:rPr>
                <a:t>這些成功的模型非常需要數據，並依靠大量的標記數據來實現其性能。對於一些任務和領域，這些數據是多年來一直苦心經營的。例如</a:t>
              </a:r>
              <a:r>
                <a:rPr lang="en-US" altLang="zh-TW" sz="999">
                  <a:solidFill>
                    <a:schemeClr val="dk1"/>
                  </a:solidFill>
                </a:rPr>
                <a:t>ImageNet</a:t>
              </a:r>
              <a:r>
                <a:rPr lang="zh-TW" altLang="en-US" sz="999">
                  <a:solidFill>
                    <a:schemeClr val="dk1"/>
                  </a:solidFill>
                </a:rPr>
                <a:t>，但是大量的標記數據通常是專有的或昂貴的，就像語音或</a:t>
              </a:r>
              <a:r>
                <a:rPr lang="en-US" altLang="zh-TW" sz="999">
                  <a:solidFill>
                    <a:schemeClr val="dk1"/>
                  </a:solidFill>
                </a:rPr>
                <a:t>MT</a:t>
              </a:r>
              <a:r>
                <a:rPr lang="zh-TW" altLang="en-US" sz="999">
                  <a:solidFill>
                    <a:schemeClr val="dk1"/>
                  </a:solidFill>
                </a:rPr>
                <a:t>數據集一樣，因此在數據上就有了競爭優勢，有了競爭機器學習才能更好的商業化。</a:t>
              </a:r>
              <a:endParaRPr sz="999">
                <a:solidFill>
                  <a:schemeClr val="dk1"/>
                </a:solidFill>
              </a:endParaRPr>
            </a:p>
          </p:txBody>
        </p:sp>
      </p:grpSp>
      <p:grpSp>
        <p:nvGrpSpPr>
          <p:cNvPr id="156" name="Shape 156"/>
          <p:cNvGrpSpPr/>
          <p:nvPr/>
        </p:nvGrpSpPr>
        <p:grpSpPr>
          <a:xfrm>
            <a:off x="4447295" y="3772057"/>
            <a:ext cx="3951097" cy="1147748"/>
            <a:chOff x="4451238" y="4045312"/>
            <a:chExt cx="3954600" cy="1148766"/>
          </a:xfrm>
        </p:grpSpPr>
        <p:sp>
          <p:nvSpPr>
            <p:cNvPr id="157" name="Shape 157"/>
            <p:cNvSpPr/>
            <p:nvPr/>
          </p:nvSpPr>
          <p:spPr>
            <a:xfrm>
              <a:off x="4451238" y="4045312"/>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dirty="0" smtClean="0">
                  <a:solidFill>
                    <a:schemeClr val="dk1"/>
                  </a:solidFill>
                  <a:latin typeface="Arial"/>
                  <a:ea typeface="Arial"/>
                  <a:cs typeface="Arial"/>
                </a:rPr>
                <a:t>模擬環境遷移到現實世界</a:t>
              </a:r>
              <a:endParaRPr sz="1199" b="1" dirty="0">
                <a:solidFill>
                  <a:schemeClr val="dk1"/>
                </a:solidFill>
                <a:latin typeface="Arial"/>
                <a:ea typeface="Arial"/>
                <a:cs typeface="Arial"/>
              </a:endParaRPr>
            </a:p>
          </p:txBody>
        </p:sp>
        <p:sp>
          <p:nvSpPr>
            <p:cNvPr id="158" name="Shape 158"/>
            <p:cNvSpPr/>
            <p:nvPr/>
          </p:nvSpPr>
          <p:spPr>
            <a:xfrm>
              <a:off x="4451238" y="4230178"/>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dk1"/>
                </a:buClr>
                <a:buSzPts val="1000"/>
                <a:buFont typeface="Noto Sans Symbols"/>
                <a:buChar char="▪"/>
              </a:pPr>
              <a:r>
                <a:rPr lang="zh-TW" altLang="en-US" sz="999">
                  <a:solidFill>
                    <a:schemeClr val="dk1"/>
                  </a:solidFill>
                </a:rPr>
                <a:t>遷移學習中一個特別重要的應用是模擬學習，對於許多依靠硬體進行交互的機器學習應用程序來說，在現實世界中收集數據和訓練模型是昂貴的、耗時的。因此，以其他風險較小的方式收集數據是明智的。</a:t>
              </a:r>
              <a:endParaRPr sz="999">
                <a:solidFill>
                  <a:schemeClr val="dk1"/>
                </a:solidFill>
              </a:endParaRPr>
            </a:p>
          </p:txBody>
        </p:sp>
      </p:grpSp>
      <p:grpSp>
        <p:nvGrpSpPr>
          <p:cNvPr id="159" name="Shape 159"/>
          <p:cNvGrpSpPr/>
          <p:nvPr/>
        </p:nvGrpSpPr>
        <p:grpSpPr>
          <a:xfrm>
            <a:off x="4447295" y="5027698"/>
            <a:ext cx="3951097" cy="1147748"/>
            <a:chOff x="4451238" y="5182525"/>
            <a:chExt cx="3954600" cy="1148766"/>
          </a:xfrm>
        </p:grpSpPr>
        <p:sp>
          <p:nvSpPr>
            <p:cNvPr id="160" name="Shape 160"/>
            <p:cNvSpPr/>
            <p:nvPr/>
          </p:nvSpPr>
          <p:spPr>
            <a:xfrm>
              <a:off x="4451238" y="5182525"/>
              <a:ext cx="3954600" cy="186900"/>
            </a:xfrm>
            <a:prstGeom prst="rect">
              <a:avLst/>
            </a:prstGeom>
            <a:solidFill>
              <a:srgbClr val="ADD28E"/>
            </a:solidFill>
            <a:ln w="9525" cap="flat" cmpd="sng">
              <a:solidFill>
                <a:schemeClr val="accent4"/>
              </a:solidFill>
              <a:prstDash val="solid"/>
              <a:miter lim="800000"/>
              <a:headEnd type="none" w="sm" len="sm"/>
              <a:tailEnd type="none" w="sm" len="sm"/>
            </a:ln>
          </p:spPr>
          <p:txBody>
            <a:bodyPr spcFirstLastPara="1" wrap="square" lIns="71936" tIns="71936" rIns="71936" bIns="71936" anchor="ctr" anchorCtr="0">
              <a:noAutofit/>
            </a:bodyPr>
            <a:lstStyle/>
            <a:p>
              <a:pPr>
                <a:spcBef>
                  <a:spcPts val="0"/>
                </a:spcBef>
              </a:pPr>
              <a:r>
                <a:rPr lang="zh-TW" altLang="en-US" sz="1199" b="1" dirty="0">
                  <a:solidFill>
                    <a:schemeClr val="dk1"/>
                  </a:solidFill>
                </a:rPr>
                <a:t>模擬和真實世界之間的條件概率分佈</a:t>
              </a:r>
              <a:endParaRPr sz="1199" b="1" dirty="0">
                <a:solidFill>
                  <a:schemeClr val="dk1"/>
                </a:solidFill>
                <a:latin typeface="Arial"/>
                <a:ea typeface="Arial"/>
                <a:cs typeface="Arial"/>
              </a:endParaRPr>
            </a:p>
          </p:txBody>
        </p:sp>
        <p:sp>
          <p:nvSpPr>
            <p:cNvPr id="161" name="Shape 161"/>
            <p:cNvSpPr/>
            <p:nvPr/>
          </p:nvSpPr>
          <p:spPr>
            <a:xfrm>
              <a:off x="4451238" y="5367391"/>
              <a:ext cx="3954600" cy="963900"/>
            </a:xfrm>
            <a:prstGeom prst="rect">
              <a:avLst/>
            </a:prstGeom>
            <a:solidFill>
              <a:schemeClr val="lt1"/>
            </a:solidFill>
            <a:ln w="9525" cap="flat" cmpd="sng">
              <a:solidFill>
                <a:schemeClr val="accent4"/>
              </a:solidFill>
              <a:prstDash val="solid"/>
              <a:miter lim="800000"/>
              <a:headEnd type="none" w="sm" len="sm"/>
              <a:tailEnd type="none" w="sm" len="sm"/>
            </a:ln>
          </p:spPr>
          <p:txBody>
            <a:bodyPr spcFirstLastPara="1" wrap="square" lIns="71936" tIns="17984" rIns="35968" bIns="0" anchor="t" anchorCtr="0">
              <a:noAutofit/>
            </a:bodyPr>
            <a:lstStyle/>
            <a:p>
              <a:pPr marL="172866" lvl="1" indent="-171296">
                <a:spcBef>
                  <a:spcPts val="0"/>
                </a:spcBef>
                <a:buClr>
                  <a:schemeClr val="dk1"/>
                </a:buClr>
                <a:buSzPts val="1000"/>
                <a:buFont typeface="Noto Sans Symbols"/>
                <a:buChar char="▪"/>
              </a:pPr>
              <a:r>
                <a:rPr lang="zh-TW" altLang="en-US" sz="999" dirty="0">
                  <a:solidFill>
                    <a:schemeClr val="dk1"/>
                  </a:solidFill>
                </a:rPr>
                <a:t>模擬已經被用於在現實世界中許多先進的</a:t>
              </a:r>
              <a:r>
                <a:rPr lang="en-US" altLang="zh-TW" sz="999" dirty="0">
                  <a:solidFill>
                    <a:schemeClr val="dk1"/>
                  </a:solidFill>
                </a:rPr>
                <a:t>ML</a:t>
              </a:r>
              <a:r>
                <a:rPr lang="zh-TW" altLang="en-US" sz="999" dirty="0">
                  <a:solidFill>
                    <a:schemeClr val="dk1"/>
                  </a:solidFill>
                </a:rPr>
                <a:t>系統。從模擬中學習並將獲得的知識應用到現實世界中是一個遷移學習場景的實例，源域和目標域之間的特徵空間是相同的（皆依賴於像素）但模擬和真實世界之間的條件概率分佈可能是不同的，因為模擬不能完全複製現實世界中的所有反應，例如物理引擎不能完全模擬真實世界對象的複雜相互作用，所以需要再遷移至現實世界中。</a:t>
              </a:r>
              <a:endParaRPr sz="999" dirty="0">
                <a:solidFill>
                  <a:schemeClr val="dk1"/>
                </a:solidFill>
              </a:endParaRPr>
            </a:p>
          </p:txBody>
        </p:sp>
      </p:grpSp>
      <p:pic>
        <p:nvPicPr>
          <p:cNvPr id="162" name="Shape 162"/>
          <p:cNvPicPr preferRelativeResize="0"/>
          <p:nvPr/>
        </p:nvPicPr>
        <p:blipFill>
          <a:blip r:embed="rId3">
            <a:alphaModFix/>
          </a:blip>
          <a:stretch>
            <a:fillRect/>
          </a:stretch>
        </p:blipFill>
        <p:spPr>
          <a:xfrm>
            <a:off x="176069" y="1193666"/>
            <a:ext cx="4203099" cy="2427691"/>
          </a:xfrm>
          <a:prstGeom prst="rect">
            <a:avLst/>
          </a:prstGeom>
          <a:noFill/>
          <a:ln>
            <a:noFill/>
          </a:ln>
        </p:spPr>
      </p:pic>
      <p:pic>
        <p:nvPicPr>
          <p:cNvPr id="163" name="Shape 163"/>
          <p:cNvPicPr preferRelativeResize="0"/>
          <p:nvPr/>
        </p:nvPicPr>
        <p:blipFill>
          <a:blip r:embed="rId4">
            <a:alphaModFix/>
          </a:blip>
          <a:stretch>
            <a:fillRect/>
          </a:stretch>
        </p:blipFill>
        <p:spPr>
          <a:xfrm>
            <a:off x="479712" y="3647208"/>
            <a:ext cx="3595812" cy="2696859"/>
          </a:xfrm>
          <a:prstGeom prst="rect">
            <a:avLst/>
          </a:prstGeom>
          <a:noFill/>
          <a:ln>
            <a:noFill/>
          </a:ln>
        </p:spPr>
      </p:pic>
    </p:spTree>
    <p:extLst>
      <p:ext uri="{BB962C8B-B14F-4D97-AF65-F5344CB8AC3E}">
        <p14:creationId xmlns:p14="http://schemas.microsoft.com/office/powerpoint/2010/main" val="3334878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nvPr>
        </p:nvGraphicFramePr>
        <p:xfrm>
          <a:off x="1587" y="2977"/>
          <a:ext cx="1586" cy="1586"/>
        </p:xfrm>
        <a:graphic>
          <a:graphicData uri="http://schemas.openxmlformats.org/presentationml/2006/ole">
            <mc:AlternateContent xmlns:mc="http://schemas.openxmlformats.org/markup-compatibility/2006">
              <mc:Choice xmlns:v="urn:schemas-microsoft-com:vml" Requires="v">
                <p:oleObj spid="_x0000_s9241" name="think-cell Folie" r:id="rId4" imgW="270" imgH="270" progId="TCLayout.ActiveDocument.1">
                  <p:embed/>
                </p:oleObj>
              </mc:Choice>
              <mc:Fallback>
                <p:oleObj name="think-cell Folie" r:id="rId4" imgW="270" imgH="270" progId="TCLayout.ActiveDocument.1">
                  <p:embed/>
                  <p:pic>
                    <p:nvPicPr>
                      <p:cNvPr id="12" name="Objekt 11" hidden="1"/>
                      <p:cNvPicPr/>
                      <p:nvPr/>
                    </p:nvPicPr>
                    <p:blipFill>
                      <a:blip r:embed="rId5"/>
                      <a:stretch>
                        <a:fillRect/>
                      </a:stretch>
                    </p:blipFill>
                    <p:spPr>
                      <a:xfrm>
                        <a:off x="1587" y="2977"/>
                        <a:ext cx="1586" cy="1586"/>
                      </a:xfrm>
                      <a:prstGeom prst="rect">
                        <a:avLst/>
                      </a:prstGeom>
                    </p:spPr>
                  </p:pic>
                </p:oleObj>
              </mc:Fallback>
            </mc:AlternateContent>
          </a:graphicData>
        </a:graphic>
      </p:graphicFrame>
      <p:sp>
        <p:nvSpPr>
          <p:cNvPr id="25" name="Rectangle 8"/>
          <p:cNvSpPr>
            <a:spLocks noChangeArrowheads="1"/>
          </p:cNvSpPr>
          <p:nvPr/>
        </p:nvSpPr>
        <p:spPr bwMode="auto">
          <a:xfrm>
            <a:off x="119035" y="983348"/>
            <a:ext cx="4821808" cy="5397688"/>
          </a:xfrm>
          <a:prstGeom prst="rect">
            <a:avLst/>
          </a:prstGeom>
          <a:solidFill>
            <a:schemeClr val="bg1"/>
          </a:solidFill>
          <a:ln w="12700">
            <a:solidFill>
              <a:schemeClr val="accent4"/>
            </a:solidFill>
            <a:miter lim="800000"/>
            <a:headEnd/>
            <a:tailEnd/>
          </a:ln>
          <a:effectLst/>
          <a:extLst/>
        </p:spPr>
        <p:txBody>
          <a:bodyPr lIns="71945" tIns="71945" rIns="71945" bIns="71945"/>
          <a:lstStyle/>
          <a:p>
            <a:pPr marL="1571" lvl="1">
              <a:spcBef>
                <a:spcPct val="30000"/>
              </a:spcBef>
              <a:buClr>
                <a:schemeClr val="accent3"/>
              </a:buClr>
            </a:pPr>
            <a:endParaRPr lang="en-US" sz="1199" dirty="0">
              <a:latin typeface="微軟正黑體" panose="020B0604030504040204" pitchFamily="34" charset="-120"/>
              <a:ea typeface="微軟正黑體" panose="020B0604030504040204" pitchFamily="34" charset="-120"/>
            </a:endParaRPr>
          </a:p>
        </p:txBody>
      </p:sp>
      <p:sp>
        <p:nvSpPr>
          <p:cNvPr id="2" name="Titel 1"/>
          <p:cNvSpPr>
            <a:spLocks noGrp="1"/>
          </p:cNvSpPr>
          <p:nvPr>
            <p:ph type="title"/>
          </p:nvPr>
        </p:nvSpPr>
        <p:spPr>
          <a:xfrm>
            <a:off x="119035" y="231401"/>
            <a:ext cx="8610903" cy="307504"/>
          </a:xfrm>
        </p:spPr>
        <p:txBody>
          <a:bodyPr/>
          <a:lstStyle/>
          <a:p>
            <a:r>
              <a:rPr lang="zh-TW" altLang="en-US" sz="1998" dirty="0">
                <a:latin typeface="微軟正黑體" panose="020B0604030504040204" pitchFamily="34" charset="-120"/>
                <a:ea typeface="微軟正黑體" panose="020B0604030504040204" pitchFamily="34" charset="-120"/>
                <a:cs typeface="Microsoft JhengHei"/>
                <a:sym typeface="Microsoft JhengHei"/>
              </a:rPr>
              <a:t>   機器學習的應用</a:t>
            </a:r>
            <a:endParaRPr lang="en-US" sz="1998" dirty="0">
              <a:latin typeface="微軟正黑體" panose="020B0604030504040204" pitchFamily="34" charset="-120"/>
              <a:ea typeface="微軟正黑體" panose="020B0604030504040204" pitchFamily="34" charset="-120"/>
            </a:endParaRPr>
          </a:p>
        </p:txBody>
      </p:sp>
      <p:sp>
        <p:nvSpPr>
          <p:cNvPr id="26" name="Rechteck 25"/>
          <p:cNvSpPr/>
          <p:nvPr/>
        </p:nvSpPr>
        <p:spPr>
          <a:xfrm>
            <a:off x="269433" y="798845"/>
            <a:ext cx="2655672" cy="369005"/>
          </a:xfrm>
          <a:prstGeom prst="rect">
            <a:avLst/>
          </a:prstGeom>
          <a:solidFill>
            <a:schemeClr val="bg1"/>
          </a:solidFill>
        </p:spPr>
        <p:txBody>
          <a:bodyPr wrap="none" lIns="35968" rIns="35968">
            <a:spAutoFit/>
          </a:bodyPr>
          <a:lstStyle/>
          <a:p>
            <a:r>
              <a:rPr lang="zh-TW" altLang="en-US" sz="1798" b="1" dirty="0">
                <a:latin typeface="微軟正黑體" panose="020B0604030504040204" pitchFamily="34" charset="-120"/>
                <a:ea typeface="微軟正黑體" panose="020B0604030504040204" pitchFamily="34" charset="-120"/>
              </a:rPr>
              <a:t>資安</a:t>
            </a:r>
            <a:r>
              <a:rPr lang="en-US" altLang="zh-TW" sz="1798" b="1" dirty="0">
                <a:latin typeface="微軟正黑體" panose="020B0604030504040204" pitchFamily="34" charset="-120"/>
                <a:ea typeface="微軟正黑體" panose="020B0604030504040204" pitchFamily="34" charset="-120"/>
              </a:rPr>
              <a:t>system log</a:t>
            </a:r>
            <a:r>
              <a:rPr lang="zh-TW" altLang="en-US" sz="1798" b="1" dirty="0">
                <a:latin typeface="微軟正黑體" panose="020B0604030504040204" pitchFamily="34" charset="-120"/>
                <a:ea typeface="微軟正黑體" panose="020B0604030504040204" pitchFamily="34" charset="-120"/>
              </a:rPr>
              <a:t>資料分布</a:t>
            </a:r>
            <a:endParaRPr lang="de-DE" sz="1798" b="1" dirty="0">
              <a:latin typeface="微軟正黑體" panose="020B0604030504040204" pitchFamily="34" charset="-120"/>
              <a:ea typeface="微軟正黑體" panose="020B0604030504040204" pitchFamily="34" charset="-120"/>
            </a:endParaRPr>
          </a:p>
        </p:txBody>
      </p:sp>
      <p:grpSp>
        <p:nvGrpSpPr>
          <p:cNvPr id="28" name="Gruppieren 27"/>
          <p:cNvGrpSpPr/>
          <p:nvPr/>
        </p:nvGrpSpPr>
        <p:grpSpPr>
          <a:xfrm>
            <a:off x="4447295" y="1260643"/>
            <a:ext cx="3954222" cy="1147871"/>
            <a:chOff x="4451238" y="1770753"/>
            <a:chExt cx="3957728" cy="1148889"/>
          </a:xfrm>
        </p:grpSpPr>
        <p:sp>
          <p:nvSpPr>
            <p:cNvPr id="29" name="Rectangle 7"/>
            <p:cNvSpPr>
              <a:spLocks noChangeArrowheads="1"/>
            </p:cNvSpPr>
            <p:nvPr/>
          </p:nvSpPr>
          <p:spPr bwMode="auto">
            <a:xfrm>
              <a:off x="4451238" y="1770753"/>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微軟正黑體" panose="020B0604030504040204" pitchFamily="34" charset="-120"/>
                  <a:ea typeface="微軟正黑體" panose="020B0604030504040204" pitchFamily="34" charset="-120"/>
                </a:rPr>
                <a:t>目標</a:t>
              </a:r>
              <a:endParaRPr lang="en-US" altLang="zh-TW" sz="1199" b="1" dirty="0">
                <a:latin typeface="微軟正黑體" panose="020B0604030504040204" pitchFamily="34" charset="-120"/>
                <a:ea typeface="微軟正黑體" panose="020B0604030504040204" pitchFamily="34" charset="-120"/>
              </a:endParaRPr>
            </a:p>
          </p:txBody>
        </p:sp>
        <p:sp>
          <p:nvSpPr>
            <p:cNvPr id="31" name="Rectangle 8"/>
            <p:cNvSpPr>
              <a:spLocks noChangeArrowheads="1"/>
            </p:cNvSpPr>
            <p:nvPr/>
          </p:nvSpPr>
          <p:spPr bwMode="auto">
            <a:xfrm>
              <a:off x="4454366" y="1955754"/>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利用</a:t>
              </a:r>
              <a:r>
                <a:rPr lang="en-US" altLang="zh-TW" sz="999" dirty="0">
                  <a:latin typeface="微軟正黑體" panose="020B0604030504040204" pitchFamily="34" charset="-120"/>
                  <a:ea typeface="微軟正黑體" panose="020B0604030504040204" pitchFamily="34" charset="-120"/>
                </a:rPr>
                <a:t>System</a:t>
              </a:r>
              <a:r>
                <a:rPr lang="zh-TW" altLang="en-US" sz="999" dirty="0">
                  <a:latin typeface="微軟正黑體" panose="020B0604030504040204" pitchFamily="34" charset="-120"/>
                  <a:ea typeface="微軟正黑體" panose="020B0604030504040204" pitchFamily="34" charset="-120"/>
                </a:rPr>
                <a:t> </a:t>
              </a:r>
              <a:r>
                <a:rPr lang="en-US" altLang="zh-TW" sz="999" dirty="0">
                  <a:latin typeface="微軟正黑體" panose="020B0604030504040204" pitchFamily="34" charset="-120"/>
                  <a:ea typeface="微軟正黑體" panose="020B0604030504040204" pitchFamily="34" charset="-120"/>
                </a:rPr>
                <a:t>log</a:t>
              </a:r>
              <a:r>
                <a:rPr lang="zh-TW" altLang="en-US" sz="999" dirty="0">
                  <a:latin typeface="微軟正黑體" panose="020B0604030504040204" pitchFamily="34" charset="-120"/>
                  <a:ea typeface="微軟正黑體" panose="020B0604030504040204" pitchFamily="34" charset="-120"/>
                </a:rPr>
                <a:t>當下資訊預測</a:t>
              </a:r>
              <a:r>
                <a:rPr lang="en-US" altLang="zh-TW" sz="999" dirty="0">
                  <a:latin typeface="+mn-ea"/>
                </a:rPr>
                <a:t>Agent</a:t>
              </a:r>
              <a:r>
                <a:rPr lang="zh-TW" altLang="en-US" sz="999" dirty="0">
                  <a:latin typeface="+mn-ea"/>
                </a:rPr>
                <a:t> </a:t>
              </a:r>
              <a:r>
                <a:rPr lang="en-US" altLang="zh-TW" sz="999" dirty="0">
                  <a:latin typeface="+mn-ea"/>
                </a:rPr>
                <a:t>Severity</a:t>
              </a:r>
              <a:r>
                <a:rPr lang="zh-TW" altLang="en-US" sz="999" dirty="0">
                  <a:latin typeface="+mn-ea"/>
                </a:rPr>
                <a:t>。</a:t>
              </a:r>
              <a:endParaRPr lang="en-US" altLang="zh-TW" sz="999" dirty="0">
                <a:latin typeface="+mn-ea"/>
              </a:endParaRPr>
            </a:p>
          </p:txBody>
        </p:sp>
      </p:grpSp>
      <p:grpSp>
        <p:nvGrpSpPr>
          <p:cNvPr id="32" name="Gruppieren 31"/>
          <p:cNvGrpSpPr/>
          <p:nvPr/>
        </p:nvGrpSpPr>
        <p:grpSpPr>
          <a:xfrm>
            <a:off x="4447295" y="2516418"/>
            <a:ext cx="3951097" cy="1147735"/>
            <a:chOff x="4451238" y="2908101"/>
            <a:chExt cx="3954600" cy="1148752"/>
          </a:xfrm>
        </p:grpSpPr>
        <p:sp>
          <p:nvSpPr>
            <p:cNvPr id="33" name="Rectangle 7"/>
            <p:cNvSpPr>
              <a:spLocks noChangeArrowheads="1"/>
            </p:cNvSpPr>
            <p:nvPr/>
          </p:nvSpPr>
          <p:spPr bwMode="auto">
            <a:xfrm>
              <a:off x="4451238" y="2908101"/>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微軟正黑體" panose="020B0604030504040204" pitchFamily="34" charset="-120"/>
                  <a:ea typeface="微軟正黑體" panose="020B0604030504040204" pitchFamily="34" charset="-120"/>
                </a:rPr>
                <a:t>資料內容</a:t>
              </a:r>
              <a:endParaRPr lang="en-US" altLang="zh-TW" sz="1199" b="1" dirty="0">
                <a:latin typeface="微軟正黑體" panose="020B0604030504040204" pitchFamily="34" charset="-120"/>
                <a:ea typeface="微軟正黑體" panose="020B0604030504040204" pitchFamily="34" charset="-120"/>
              </a:endParaRPr>
            </a:p>
          </p:txBody>
        </p:sp>
        <p:sp>
          <p:nvSpPr>
            <p:cNvPr id="35" name="Rectangle 8"/>
            <p:cNvSpPr>
              <a:spLocks noChangeArrowheads="1"/>
            </p:cNvSpPr>
            <p:nvPr/>
          </p:nvSpPr>
          <p:spPr bwMode="auto">
            <a:xfrm>
              <a:off x="4451238" y="3092965"/>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mn-ea"/>
                  <a:ea typeface="微軟正黑體" panose="020B0604030504040204" pitchFamily="34" charset="-120"/>
                </a:rPr>
                <a:t>約有</a:t>
              </a:r>
              <a:r>
                <a:rPr lang="en-US" altLang="zh-TW" sz="999" dirty="0">
                  <a:latin typeface="+mn-ea"/>
                  <a:ea typeface="微軟正黑體" panose="020B0604030504040204" pitchFamily="34" charset="-120"/>
                </a:rPr>
                <a:t>45</a:t>
              </a:r>
              <a:r>
                <a:rPr lang="zh-TW" altLang="en-US" sz="999" dirty="0">
                  <a:latin typeface="+mn-ea"/>
                  <a:ea typeface="微軟正黑體" panose="020B0604030504040204" pitchFamily="34" charset="-120"/>
                </a:rPr>
                <a:t>萬筆</a:t>
              </a:r>
              <a:r>
                <a:rPr lang="en-US" altLang="zh-TW" sz="999" dirty="0">
                  <a:latin typeface="+mn-ea"/>
                  <a:ea typeface="微軟正黑體" panose="020B0604030504040204" pitchFamily="34" charset="-120"/>
                </a:rPr>
                <a:t>Log</a:t>
              </a:r>
              <a:r>
                <a:rPr lang="zh-TW" altLang="en-US" sz="999" dirty="0">
                  <a:latin typeface="+mn-ea"/>
                  <a:ea typeface="微軟正黑體" panose="020B0604030504040204" pitchFamily="34" charset="-120"/>
                </a:rPr>
                <a:t>資料，</a:t>
              </a:r>
              <a:r>
                <a:rPr lang="zh-TW" altLang="en-US" sz="999" dirty="0">
                  <a:latin typeface="+mn-ea"/>
                </a:rPr>
                <a:t>從</a:t>
              </a:r>
              <a:r>
                <a:rPr lang="en-US" altLang="zh-TW" sz="999" dirty="0">
                  <a:latin typeface="+mn-ea"/>
                </a:rPr>
                <a:t>2018/03/15 10:46:14 </a:t>
              </a:r>
              <a:r>
                <a:rPr lang="zh-TW" altLang="en-US" sz="999" dirty="0">
                  <a:latin typeface="+mn-ea"/>
                </a:rPr>
                <a:t>到</a:t>
              </a:r>
              <a:r>
                <a:rPr lang="en-US" altLang="zh-TW" sz="999" dirty="0">
                  <a:latin typeface="+mn-ea"/>
                </a:rPr>
                <a:t>2018/03/15 10:55:28</a:t>
              </a:r>
              <a:r>
                <a:rPr lang="zh-TW" altLang="en-US" sz="999" dirty="0">
                  <a:latin typeface="+mn-ea"/>
                </a:rPr>
                <a:t>。</a:t>
              </a:r>
              <a:endParaRPr lang="en-US" altLang="zh-TW" sz="999" dirty="0">
                <a:latin typeface="+mn-ea"/>
              </a:endParaRPr>
            </a:p>
            <a:p>
              <a:pPr marL="172866" lvl="1" indent="-171296">
                <a:spcBef>
                  <a:spcPts val="0"/>
                </a:spcBef>
                <a:buClr>
                  <a:schemeClr val="accent3"/>
                </a:buClr>
                <a:buFont typeface="Wingdings" panose="05000000000000000000" pitchFamily="2" charset="2"/>
                <a:buChar char="§"/>
              </a:pPr>
              <a:r>
                <a:rPr lang="zh-TW" altLang="en-US" sz="999" dirty="0">
                  <a:latin typeface="+mn-ea"/>
                  <a:ea typeface="+mn-ea"/>
                </a:rPr>
                <a:t>每筆資料有</a:t>
              </a:r>
              <a:r>
                <a:rPr lang="en-US" altLang="zh-TW" sz="999" dirty="0">
                  <a:latin typeface="+mn-ea"/>
                  <a:ea typeface="+mn-ea"/>
                </a:rPr>
                <a:t>349</a:t>
              </a:r>
              <a:r>
                <a:rPr lang="zh-TW" altLang="en-US" sz="999" dirty="0">
                  <a:latin typeface="+mn-ea"/>
                  <a:ea typeface="+mn-ea"/>
                </a:rPr>
                <a:t>個欄位</a:t>
              </a:r>
              <a:r>
                <a:rPr lang="en-US" altLang="zh-TW" sz="999" dirty="0">
                  <a:latin typeface="+mn-ea"/>
                  <a:ea typeface="+mn-ea"/>
                </a:rPr>
                <a:t>(</a:t>
              </a:r>
              <a:r>
                <a:rPr lang="zh-TW" altLang="en-US" sz="999" dirty="0">
                  <a:latin typeface="+mn-ea"/>
                  <a:ea typeface="+mn-ea"/>
                </a:rPr>
                <a:t>特徵</a:t>
              </a:r>
              <a:r>
                <a:rPr lang="en-US" altLang="zh-TW" sz="999" dirty="0">
                  <a:latin typeface="+mn-ea"/>
                  <a:ea typeface="+mn-ea"/>
                </a:rPr>
                <a:t>)</a:t>
              </a:r>
              <a:r>
                <a:rPr lang="zh-TW" altLang="en-US" sz="999" dirty="0">
                  <a:latin typeface="+mn-ea"/>
                  <a:ea typeface="+mn-ea"/>
                </a:rPr>
                <a:t>。</a:t>
              </a:r>
              <a:endParaRPr lang="en-US" altLang="zh-TW" sz="999" dirty="0">
                <a:latin typeface="+mn-ea"/>
                <a:ea typeface="+mn-ea"/>
              </a:endParaRPr>
            </a:p>
            <a:p>
              <a:pPr marL="172866" lvl="1" indent="-171296">
                <a:spcBef>
                  <a:spcPts val="0"/>
                </a:spcBef>
                <a:buClr>
                  <a:schemeClr val="accent3"/>
                </a:buClr>
                <a:buFont typeface="Wingdings" panose="05000000000000000000" pitchFamily="2" charset="2"/>
                <a:buChar char="§"/>
              </a:pPr>
              <a:r>
                <a:rPr lang="en-US" altLang="zh-TW" sz="999" dirty="0">
                  <a:latin typeface="+mn-ea"/>
                </a:rPr>
                <a:t>Agent</a:t>
              </a:r>
              <a:r>
                <a:rPr lang="zh-TW" altLang="en-US" sz="999" dirty="0">
                  <a:latin typeface="+mn-ea"/>
                </a:rPr>
                <a:t> </a:t>
              </a:r>
              <a:r>
                <a:rPr lang="en-US" altLang="zh-TW" sz="999" dirty="0">
                  <a:latin typeface="+mn-ea"/>
                </a:rPr>
                <a:t>Severity</a:t>
              </a:r>
              <a:r>
                <a:rPr lang="zh-TW" altLang="en-US" sz="999" dirty="0">
                  <a:latin typeface="+mn-ea"/>
                  <a:ea typeface="+mn-ea"/>
                </a:rPr>
                <a:t>共分成五類：</a:t>
              </a:r>
              <a:r>
                <a:rPr lang="en-US" altLang="zh-TW" sz="999" dirty="0">
                  <a:latin typeface="+mn-ea"/>
                  <a:ea typeface="+mn-ea"/>
                </a:rPr>
                <a:t>Low, Medium, High, Very-High, Unknown</a:t>
              </a:r>
            </a:p>
            <a:p>
              <a:pPr marL="1571" lvl="1">
                <a:spcBef>
                  <a:spcPts val="0"/>
                </a:spcBef>
                <a:buClr>
                  <a:schemeClr val="accent3"/>
                </a:buClr>
              </a:pPr>
              <a:endParaRPr lang="en-US" sz="999" dirty="0">
                <a:latin typeface="+mn-ea"/>
                <a:ea typeface="+mn-ea"/>
              </a:endParaRPr>
            </a:p>
          </p:txBody>
        </p:sp>
      </p:grpSp>
      <p:grpSp>
        <p:nvGrpSpPr>
          <p:cNvPr id="36" name="Gruppieren 35"/>
          <p:cNvGrpSpPr/>
          <p:nvPr/>
        </p:nvGrpSpPr>
        <p:grpSpPr>
          <a:xfrm>
            <a:off x="4447295" y="3772057"/>
            <a:ext cx="3951097" cy="1147737"/>
            <a:chOff x="4451238" y="4045312"/>
            <a:chExt cx="3954600" cy="1148754"/>
          </a:xfrm>
        </p:grpSpPr>
        <p:sp>
          <p:nvSpPr>
            <p:cNvPr id="37" name="Rectangle 7"/>
            <p:cNvSpPr>
              <a:spLocks noChangeArrowheads="1"/>
            </p:cNvSpPr>
            <p:nvPr/>
          </p:nvSpPr>
          <p:spPr bwMode="auto">
            <a:xfrm>
              <a:off x="4451238" y="4045312"/>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微軟正黑體" panose="020B0604030504040204" pitchFamily="34" charset="-120"/>
                  <a:ea typeface="微軟正黑體" panose="020B0604030504040204" pitchFamily="34" charset="-120"/>
                </a:rPr>
                <a:t>資料分析</a:t>
              </a:r>
              <a:endParaRPr lang="en-US" altLang="zh-TW" sz="1199" b="1" dirty="0">
                <a:latin typeface="微軟正黑體" panose="020B0604030504040204" pitchFamily="34" charset="-120"/>
                <a:ea typeface="微軟正黑體" panose="020B0604030504040204" pitchFamily="34" charset="-120"/>
              </a:endParaRPr>
            </a:p>
          </p:txBody>
        </p:sp>
        <p:sp>
          <p:nvSpPr>
            <p:cNvPr id="38" name="Rectangle 8"/>
            <p:cNvSpPr>
              <a:spLocks noChangeArrowheads="1"/>
            </p:cNvSpPr>
            <p:nvPr/>
          </p:nvSpPr>
          <p:spPr bwMode="auto">
            <a:xfrm>
              <a:off x="4451238" y="4230178"/>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mn-ea"/>
                  <a:ea typeface="+mn-ea"/>
                </a:rPr>
                <a:t>問題：分布不平均，大多數</a:t>
              </a:r>
              <a:r>
                <a:rPr lang="en-US" altLang="zh-TW" sz="999" dirty="0">
                  <a:latin typeface="+mn-ea"/>
                </a:rPr>
                <a:t>Agent</a:t>
              </a:r>
              <a:r>
                <a:rPr lang="zh-TW" altLang="en-US" sz="999" dirty="0">
                  <a:latin typeface="+mn-ea"/>
                </a:rPr>
                <a:t> </a:t>
              </a:r>
              <a:r>
                <a:rPr lang="en-US" altLang="zh-TW" sz="999" dirty="0">
                  <a:latin typeface="+mn-ea"/>
                </a:rPr>
                <a:t>Severity</a:t>
              </a:r>
              <a:r>
                <a:rPr lang="zh-TW" altLang="en-US" sz="999" dirty="0">
                  <a:latin typeface="+mn-ea"/>
                  <a:ea typeface="+mn-ea"/>
                </a:rPr>
                <a:t>屬於</a:t>
              </a:r>
              <a:r>
                <a:rPr lang="en-US" altLang="zh-TW" sz="999" dirty="0">
                  <a:latin typeface="+mn-ea"/>
                  <a:ea typeface="+mn-ea"/>
                </a:rPr>
                <a:t>Low</a:t>
              </a:r>
              <a:r>
                <a:rPr lang="zh-TW" altLang="en-US" sz="999" dirty="0">
                  <a:latin typeface="+mn-ea"/>
                  <a:ea typeface="+mn-ea"/>
                </a:rPr>
                <a:t>，有</a:t>
              </a:r>
              <a:r>
                <a:rPr lang="en-US" altLang="zh-TW" sz="999" dirty="0">
                  <a:latin typeface="+mn-ea"/>
                  <a:ea typeface="+mn-ea"/>
                </a:rPr>
                <a:t>40</a:t>
              </a:r>
              <a:r>
                <a:rPr lang="zh-TW" altLang="en-US" sz="999" dirty="0">
                  <a:latin typeface="+mn-ea"/>
                  <a:ea typeface="+mn-ea"/>
                </a:rPr>
                <a:t>萬筆占了總數據數的</a:t>
              </a:r>
              <a:r>
                <a:rPr lang="en-US" altLang="zh-TW" sz="999" dirty="0">
                  <a:latin typeface="+mn-ea"/>
                  <a:ea typeface="+mn-ea"/>
                </a:rPr>
                <a:t>9</a:t>
              </a:r>
              <a:r>
                <a:rPr lang="zh-TW" altLang="en-US" sz="999" dirty="0">
                  <a:latin typeface="+mn-ea"/>
                  <a:ea typeface="+mn-ea"/>
                </a:rPr>
                <a:t>成。</a:t>
              </a:r>
              <a:endParaRPr lang="en-US" altLang="zh-TW" sz="999" dirty="0">
                <a:latin typeface="+mn-ea"/>
                <a:ea typeface="+mn-ea"/>
              </a:endParaRPr>
            </a:p>
            <a:p>
              <a:pPr marL="172866" lvl="1" indent="-171296">
                <a:spcBef>
                  <a:spcPts val="0"/>
                </a:spcBef>
                <a:buClr>
                  <a:schemeClr val="accent3"/>
                </a:buClr>
                <a:buFont typeface="Wingdings" panose="05000000000000000000" pitchFamily="2" charset="2"/>
                <a:buChar char="§"/>
              </a:pPr>
              <a:r>
                <a:rPr lang="zh-TW" altLang="en-US" sz="999" dirty="0">
                  <a:latin typeface="+mn-ea"/>
                  <a:ea typeface="+mn-ea"/>
                </a:rPr>
                <a:t>其他種類資訊太少，不平衡類別使得「準確率」失去意義。</a:t>
              </a:r>
              <a:r>
                <a:rPr lang="en-US" altLang="zh-TW" sz="999" dirty="0">
                  <a:latin typeface="+mn-ea"/>
                  <a:ea typeface="+mn-ea"/>
                </a:rPr>
                <a:t>(</a:t>
              </a:r>
              <a:r>
                <a:rPr lang="zh-TW" altLang="en-US" sz="999" dirty="0">
                  <a:latin typeface="+mn-ea"/>
                  <a:ea typeface="+mn-ea"/>
                </a:rPr>
                <a:t>全部都預測</a:t>
              </a:r>
              <a:r>
                <a:rPr lang="en-US" altLang="zh-TW" sz="999" dirty="0">
                  <a:latin typeface="+mn-ea"/>
                  <a:ea typeface="+mn-ea"/>
                </a:rPr>
                <a:t>Low </a:t>
              </a:r>
              <a:r>
                <a:rPr lang="zh-TW" altLang="en-US" sz="999" dirty="0">
                  <a:latin typeface="+mn-ea"/>
                  <a:ea typeface="+mn-ea"/>
                </a:rPr>
                <a:t>準確率就可達到</a:t>
              </a:r>
              <a:r>
                <a:rPr lang="en-US" altLang="zh-TW" sz="999" dirty="0">
                  <a:latin typeface="+mn-ea"/>
                  <a:ea typeface="+mn-ea"/>
                </a:rPr>
                <a:t>9</a:t>
              </a:r>
              <a:r>
                <a:rPr lang="zh-TW" altLang="en-US" sz="999" dirty="0">
                  <a:latin typeface="+mn-ea"/>
                  <a:ea typeface="+mn-ea"/>
                </a:rPr>
                <a:t>成</a:t>
              </a:r>
              <a:r>
                <a:rPr lang="en-US" altLang="zh-TW" sz="999" dirty="0">
                  <a:latin typeface="+mn-ea"/>
                  <a:ea typeface="+mn-ea"/>
                </a:rPr>
                <a:t>)</a:t>
              </a:r>
            </a:p>
          </p:txBody>
        </p:sp>
      </p:grpSp>
      <p:grpSp>
        <p:nvGrpSpPr>
          <p:cNvPr id="39" name="Gruppieren 38"/>
          <p:cNvGrpSpPr/>
          <p:nvPr/>
        </p:nvGrpSpPr>
        <p:grpSpPr>
          <a:xfrm>
            <a:off x="4447295" y="5027698"/>
            <a:ext cx="3951097" cy="1147737"/>
            <a:chOff x="4451238" y="5182525"/>
            <a:chExt cx="3954600" cy="1148754"/>
          </a:xfrm>
        </p:grpSpPr>
        <p:sp>
          <p:nvSpPr>
            <p:cNvPr id="40" name="Rectangle 7"/>
            <p:cNvSpPr>
              <a:spLocks noChangeArrowheads="1"/>
            </p:cNvSpPr>
            <p:nvPr/>
          </p:nvSpPr>
          <p:spPr bwMode="auto">
            <a:xfrm>
              <a:off x="4451238" y="5182525"/>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mn-ea"/>
                  <a:ea typeface="+mn-ea"/>
                </a:rPr>
                <a:t>資料前處理</a:t>
              </a:r>
              <a:endParaRPr lang="en-US" altLang="zh-TW" sz="1199" b="1" dirty="0">
                <a:latin typeface="+mn-ea"/>
                <a:ea typeface="+mn-ea"/>
              </a:endParaRPr>
            </a:p>
          </p:txBody>
        </p:sp>
        <p:sp>
          <p:nvSpPr>
            <p:cNvPr id="41" name="Rectangle 8"/>
            <p:cNvSpPr>
              <a:spLocks noChangeArrowheads="1"/>
            </p:cNvSpPr>
            <p:nvPr/>
          </p:nvSpPr>
          <p:spPr bwMode="auto">
            <a:xfrm>
              <a:off x="4451238" y="5367391"/>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mn-ea"/>
                  <a:ea typeface="+mn-ea"/>
                </a:rPr>
                <a:t>先刪減過多的資料，將</a:t>
              </a:r>
              <a:r>
                <a:rPr lang="en-US" altLang="zh-TW" sz="999" dirty="0" err="1">
                  <a:latin typeface="+mn-ea"/>
                  <a:ea typeface="+mn-ea"/>
                </a:rPr>
                <a:t>Low,Medium</a:t>
              </a:r>
              <a:r>
                <a:rPr lang="zh-TW" altLang="en-US" sz="999" dirty="0">
                  <a:latin typeface="+mn-ea"/>
                  <a:ea typeface="+mn-ea"/>
                </a:rPr>
                <a:t>資料都先刪到剩</a:t>
              </a:r>
              <a:r>
                <a:rPr lang="en-US" altLang="zh-TW" sz="999" dirty="0">
                  <a:latin typeface="+mn-ea"/>
                  <a:ea typeface="+mn-ea"/>
                </a:rPr>
                <a:t>1</a:t>
              </a:r>
              <a:r>
                <a:rPr lang="zh-TW" altLang="en-US" sz="999" dirty="0">
                  <a:latin typeface="+mn-ea"/>
                  <a:ea typeface="+mn-ea"/>
                </a:rPr>
                <a:t>萬</a:t>
              </a:r>
              <a:r>
                <a:rPr lang="en-US" altLang="zh-TW" sz="999" dirty="0">
                  <a:latin typeface="+mn-ea"/>
                  <a:ea typeface="+mn-ea"/>
                </a:rPr>
                <a:t>5</a:t>
              </a:r>
              <a:r>
                <a:rPr lang="zh-TW" altLang="en-US" sz="999" dirty="0">
                  <a:latin typeface="+mn-ea"/>
                  <a:ea typeface="+mn-ea"/>
                </a:rPr>
                <a:t>千筆。</a:t>
              </a:r>
              <a:endParaRPr lang="en-US" altLang="zh-TW" sz="999" dirty="0">
                <a:latin typeface="+mn-ea"/>
                <a:ea typeface="+mn-ea"/>
              </a:endParaRPr>
            </a:p>
            <a:p>
              <a:pPr marL="172866" lvl="1" indent="-171296">
                <a:spcBef>
                  <a:spcPts val="0"/>
                </a:spcBef>
                <a:buClr>
                  <a:schemeClr val="accent3"/>
                </a:buClr>
                <a:buFont typeface="Wingdings" panose="05000000000000000000" pitchFamily="2" charset="2"/>
                <a:buChar char="§"/>
              </a:pPr>
              <a:r>
                <a:rPr lang="zh-TW" altLang="en-US" sz="999" dirty="0">
                  <a:latin typeface="+mn-ea"/>
                  <a:ea typeface="+mn-ea"/>
                </a:rPr>
                <a:t>將資料分段，切出</a:t>
              </a:r>
              <a:r>
                <a:rPr lang="en-US" altLang="zh-TW" sz="999" dirty="0">
                  <a:latin typeface="+mn-ea"/>
                  <a:ea typeface="+mn-ea"/>
                </a:rPr>
                <a:t>80%</a:t>
              </a:r>
              <a:r>
                <a:rPr lang="zh-TW" altLang="en-US" sz="999" dirty="0">
                  <a:latin typeface="+mn-ea"/>
                  <a:ea typeface="+mn-ea"/>
                </a:rPr>
                <a:t>數據當作</a:t>
              </a:r>
              <a:r>
                <a:rPr lang="en-US" altLang="zh-TW" sz="999" dirty="0">
                  <a:latin typeface="+mn-ea"/>
                  <a:ea typeface="+mn-ea"/>
                </a:rPr>
                <a:t>training data ,20%</a:t>
              </a:r>
              <a:r>
                <a:rPr lang="zh-TW" altLang="en-US" sz="999" dirty="0">
                  <a:latin typeface="+mn-ea"/>
                  <a:ea typeface="+mn-ea"/>
                </a:rPr>
                <a:t>資料作為</a:t>
              </a:r>
              <a:r>
                <a:rPr lang="en-US" altLang="zh-TW" sz="999" dirty="0">
                  <a:latin typeface="+mn-ea"/>
                  <a:ea typeface="+mn-ea"/>
                </a:rPr>
                <a:t> validation</a:t>
              </a:r>
              <a:r>
                <a:rPr lang="zh-TW" altLang="en-US" sz="999" dirty="0">
                  <a:latin typeface="+mn-ea"/>
                  <a:ea typeface="+mn-ea"/>
                </a:rPr>
                <a:t> </a:t>
              </a:r>
              <a:r>
                <a:rPr lang="en-US" altLang="zh-TW" sz="999" dirty="0">
                  <a:latin typeface="+mn-ea"/>
                  <a:ea typeface="+mn-ea"/>
                </a:rPr>
                <a:t>data</a:t>
              </a:r>
              <a:r>
                <a:rPr lang="zh-TW" altLang="en-US" sz="999" dirty="0">
                  <a:latin typeface="+mn-ea"/>
                  <a:ea typeface="+mn-ea"/>
                </a:rPr>
                <a:t>。</a:t>
              </a:r>
              <a:endParaRPr lang="en-US" altLang="zh-TW" sz="999" dirty="0">
                <a:latin typeface="+mn-ea"/>
                <a:ea typeface="+mn-ea"/>
              </a:endParaRPr>
            </a:p>
            <a:p>
              <a:pPr marL="172866" lvl="1" indent="-171296">
                <a:spcBef>
                  <a:spcPts val="0"/>
                </a:spcBef>
                <a:buClr>
                  <a:schemeClr val="accent3"/>
                </a:buClr>
                <a:buFont typeface="Wingdings" panose="05000000000000000000" pitchFamily="2" charset="2"/>
                <a:buChar char="§"/>
              </a:pPr>
              <a:r>
                <a:rPr lang="zh-TW" altLang="en-US" sz="999" dirty="0">
                  <a:latin typeface="+mn-ea"/>
                  <a:ea typeface="+mn-ea"/>
                </a:rPr>
                <a:t>再利用</a:t>
              </a:r>
              <a:r>
                <a:rPr lang="en-US" altLang="zh-TW" sz="999" dirty="0">
                  <a:latin typeface="+mn-ea"/>
                  <a:ea typeface="+mn-ea"/>
                </a:rPr>
                <a:t>SMOTE</a:t>
              </a:r>
              <a:r>
                <a:rPr lang="zh-TW" altLang="en-US" sz="999" dirty="0">
                  <a:latin typeface="+mn-ea"/>
                  <a:ea typeface="+mn-ea"/>
                </a:rPr>
                <a:t>演算法對</a:t>
              </a:r>
              <a:r>
                <a:rPr lang="en-US" altLang="zh-TW" sz="999" dirty="0">
                  <a:latin typeface="+mn-ea"/>
                  <a:ea typeface="+mn-ea"/>
                </a:rPr>
                <a:t>training data </a:t>
              </a:r>
              <a:r>
                <a:rPr lang="zh-TW" altLang="en-US" sz="999" dirty="0">
                  <a:latin typeface="+mn-ea"/>
                  <a:ea typeface="+mn-ea"/>
                </a:rPr>
                <a:t>進行過採樣，</a:t>
              </a:r>
              <a:r>
                <a:rPr lang="en-US" altLang="zh-TW" sz="999" dirty="0">
                  <a:latin typeface="+mn-ea"/>
                  <a:ea typeface="+mn-ea"/>
                </a:rPr>
                <a:t> </a:t>
              </a:r>
              <a:r>
                <a:rPr lang="zh-TW" altLang="en-US" sz="999" dirty="0">
                  <a:latin typeface="+mn-ea"/>
                  <a:ea typeface="+mn-ea"/>
                </a:rPr>
                <a:t>使訓練資料數量平衡。</a:t>
              </a:r>
              <a:endParaRPr lang="en-US" altLang="zh-TW" sz="999" dirty="0">
                <a:latin typeface="+mn-ea"/>
                <a:ea typeface="+mn-ea"/>
              </a:endParaRPr>
            </a:p>
            <a:p>
              <a:pPr marL="172866" lvl="1" indent="-171296">
                <a:spcBef>
                  <a:spcPts val="0"/>
                </a:spcBef>
                <a:buClr>
                  <a:schemeClr val="accent3"/>
                </a:buClr>
                <a:buFont typeface="Wingdings" panose="05000000000000000000" pitchFamily="2" charset="2"/>
                <a:buChar char="§"/>
              </a:pPr>
              <a:endParaRPr lang="zh-TW" altLang="en-US" sz="999" dirty="0">
                <a:latin typeface="微軟正黑體" panose="020B0604030504040204" pitchFamily="34" charset="-120"/>
                <a:ea typeface="微軟正黑體" panose="020B0604030504040204" pitchFamily="34" charset="-120"/>
              </a:endParaRPr>
            </a:p>
            <a:p>
              <a:pPr marL="1571" lvl="1">
                <a:spcBef>
                  <a:spcPts val="0"/>
                </a:spcBef>
                <a:buClr>
                  <a:schemeClr val="accent3"/>
                </a:buClr>
              </a:pPr>
              <a:endParaRPr lang="en-US" altLang="zh-TW" sz="999" dirty="0">
                <a:latin typeface="微軟正黑體" panose="020B0604030504040204" pitchFamily="34" charset="-120"/>
                <a:ea typeface="微軟正黑體" panose="020B0604030504040204" pitchFamily="34" charset="-120"/>
              </a:endParaRPr>
            </a:p>
          </p:txBody>
        </p:sp>
      </p:grpSp>
      <p:grpSp>
        <p:nvGrpSpPr>
          <p:cNvPr id="20" name="群組 19"/>
          <p:cNvGrpSpPr/>
          <p:nvPr/>
        </p:nvGrpSpPr>
        <p:grpSpPr>
          <a:xfrm>
            <a:off x="269434" y="1235767"/>
            <a:ext cx="3856234" cy="3027480"/>
            <a:chOff x="-33989" y="911376"/>
            <a:chExt cx="4321802" cy="3362508"/>
          </a:xfrm>
        </p:grpSpPr>
        <p:sp>
          <p:nvSpPr>
            <p:cNvPr id="11" name="文字方塊 10"/>
            <p:cNvSpPr txBox="1"/>
            <p:nvPr/>
          </p:nvSpPr>
          <p:spPr>
            <a:xfrm>
              <a:off x="-33989" y="982881"/>
              <a:ext cx="1488368" cy="290161"/>
            </a:xfrm>
            <a:prstGeom prst="rect">
              <a:avLst/>
            </a:prstGeom>
            <a:noFill/>
          </p:spPr>
          <p:txBody>
            <a:bodyPr wrap="none" rtlCol="0">
              <a:spAutoFit/>
            </a:bodyPr>
            <a:lstStyle/>
            <a:p>
              <a:r>
                <a:rPr lang="en-US" altLang="zh-TW" sz="1099" dirty="0" err="1">
                  <a:latin typeface="+mn-ea"/>
                  <a:ea typeface="+mn-ea"/>
                </a:rPr>
                <a:t>agentSeverity</a:t>
              </a:r>
              <a:r>
                <a:rPr lang="zh-TW" altLang="en-US" sz="1099" dirty="0">
                  <a:latin typeface="+mn-ea"/>
                  <a:ea typeface="+mn-ea"/>
                </a:rPr>
                <a:t>分布</a:t>
              </a:r>
            </a:p>
          </p:txBody>
        </p:sp>
        <p:sp>
          <p:nvSpPr>
            <p:cNvPr id="27" name="文字方塊 26"/>
            <p:cNvSpPr txBox="1"/>
            <p:nvPr/>
          </p:nvSpPr>
          <p:spPr>
            <a:xfrm>
              <a:off x="-33989" y="2566555"/>
              <a:ext cx="996553" cy="290161"/>
            </a:xfrm>
            <a:prstGeom prst="rect">
              <a:avLst/>
            </a:prstGeom>
            <a:noFill/>
          </p:spPr>
          <p:txBody>
            <a:bodyPr wrap="none" rtlCol="0">
              <a:spAutoFit/>
            </a:bodyPr>
            <a:lstStyle/>
            <a:p>
              <a:r>
                <a:rPr lang="zh-TW" altLang="en-US" sz="1099" dirty="0">
                  <a:latin typeface="+mn-ea"/>
                  <a:ea typeface="+mn-ea"/>
                </a:rPr>
                <a:t>資料處理後</a:t>
              </a:r>
            </a:p>
          </p:txBody>
        </p:sp>
        <p:pic>
          <p:nvPicPr>
            <p:cNvPr id="17" name="圖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2855" y="2614320"/>
              <a:ext cx="2574958" cy="1659564"/>
            </a:xfrm>
            <a:prstGeom prst="rect">
              <a:avLst/>
            </a:prstGeom>
          </p:spPr>
        </p:pic>
        <p:pic>
          <p:nvPicPr>
            <p:cNvPr id="18" name="圖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2855" y="911376"/>
              <a:ext cx="2563975" cy="1627510"/>
            </a:xfrm>
            <a:prstGeom prst="rect">
              <a:avLst/>
            </a:prstGeom>
          </p:spPr>
        </p:pic>
      </p:grpSp>
      <p:sp>
        <p:nvSpPr>
          <p:cNvPr id="3" name="矩形 2"/>
          <p:cNvSpPr/>
          <p:nvPr/>
        </p:nvSpPr>
        <p:spPr>
          <a:xfrm>
            <a:off x="232920" y="4433142"/>
            <a:ext cx="2053230" cy="245875"/>
          </a:xfrm>
          <a:prstGeom prst="rect">
            <a:avLst/>
          </a:prstGeom>
        </p:spPr>
        <p:txBody>
          <a:bodyPr wrap="none">
            <a:spAutoFit/>
          </a:bodyPr>
          <a:lstStyle/>
          <a:p>
            <a:pPr marL="1571" lvl="1">
              <a:spcBef>
                <a:spcPts val="0"/>
              </a:spcBef>
              <a:buClr>
                <a:schemeClr val="accent3"/>
              </a:buClr>
            </a:pPr>
            <a:r>
              <a:rPr lang="zh-TW" altLang="en-US" sz="999" dirty="0">
                <a:latin typeface="微軟正黑體" panose="020B0604030504040204" pitchFamily="34" charset="-120"/>
                <a:ea typeface="微軟正黑體" panose="020B0604030504040204" pitchFamily="34" charset="-120"/>
              </a:rPr>
              <a:t>文字特徵轉換成數值矩陣</a:t>
            </a:r>
            <a:endParaRPr lang="en-US" altLang="zh-TW" sz="999"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rotWithShape="1">
          <a:blip r:embed="rId8"/>
          <a:srcRect l="12571" t="26204" r="25208" b="37733"/>
          <a:stretch/>
        </p:blipFill>
        <p:spPr>
          <a:xfrm>
            <a:off x="681006" y="4798278"/>
            <a:ext cx="3652383" cy="1323058"/>
          </a:xfrm>
          <a:prstGeom prst="rect">
            <a:avLst/>
          </a:prstGeom>
        </p:spPr>
      </p:pic>
      <p:pic>
        <p:nvPicPr>
          <p:cNvPr id="6" name="圖片 5"/>
          <p:cNvPicPr>
            <a:picLocks noChangeAspect="1"/>
          </p:cNvPicPr>
          <p:nvPr/>
        </p:nvPicPr>
        <p:blipFill rotWithShape="1">
          <a:blip r:embed="rId9"/>
          <a:srcRect l="11036" t="30426" r="84520" b="36750"/>
          <a:stretch/>
        </p:blipFill>
        <p:spPr>
          <a:xfrm>
            <a:off x="430425" y="4954365"/>
            <a:ext cx="259179" cy="1196348"/>
          </a:xfrm>
          <a:prstGeom prst="rect">
            <a:avLst/>
          </a:prstGeom>
        </p:spPr>
      </p:pic>
    </p:spTree>
    <p:extLst>
      <p:ext uri="{BB962C8B-B14F-4D97-AF65-F5344CB8AC3E}">
        <p14:creationId xmlns:p14="http://schemas.microsoft.com/office/powerpoint/2010/main" val="357399894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nvPr>
        </p:nvGraphicFramePr>
        <p:xfrm>
          <a:off x="1587" y="2977"/>
          <a:ext cx="1586" cy="1586"/>
        </p:xfrm>
        <a:graphic>
          <a:graphicData uri="http://schemas.openxmlformats.org/presentationml/2006/ole">
            <mc:AlternateContent xmlns:mc="http://schemas.openxmlformats.org/markup-compatibility/2006">
              <mc:Choice xmlns:v="urn:schemas-microsoft-com:vml" Requires="v">
                <p:oleObj spid="_x0000_s4129" name="think-cell Folie" r:id="rId4" imgW="270" imgH="270" progId="TCLayout.ActiveDocument.1">
                  <p:embed/>
                </p:oleObj>
              </mc:Choice>
              <mc:Fallback>
                <p:oleObj name="think-cell Folie" r:id="rId4" imgW="270" imgH="270" progId="TCLayout.ActiveDocument.1">
                  <p:embed/>
                  <p:pic>
                    <p:nvPicPr>
                      <p:cNvPr id="12" name="Objekt 11" hidden="1"/>
                      <p:cNvPicPr/>
                      <p:nvPr/>
                    </p:nvPicPr>
                    <p:blipFill>
                      <a:blip r:embed="rId5"/>
                      <a:stretch>
                        <a:fillRect/>
                      </a:stretch>
                    </p:blipFill>
                    <p:spPr>
                      <a:xfrm>
                        <a:off x="1587" y="2977"/>
                        <a:ext cx="1586" cy="1586"/>
                      </a:xfrm>
                      <a:prstGeom prst="rect">
                        <a:avLst/>
                      </a:prstGeom>
                    </p:spPr>
                  </p:pic>
                </p:oleObj>
              </mc:Fallback>
            </mc:AlternateContent>
          </a:graphicData>
        </a:graphic>
      </p:graphicFrame>
      <p:sp>
        <p:nvSpPr>
          <p:cNvPr id="25" name="Rectangle 8"/>
          <p:cNvSpPr>
            <a:spLocks noChangeArrowheads="1"/>
          </p:cNvSpPr>
          <p:nvPr/>
        </p:nvSpPr>
        <p:spPr bwMode="auto">
          <a:xfrm>
            <a:off x="148741" y="983348"/>
            <a:ext cx="4821808" cy="5397688"/>
          </a:xfrm>
          <a:prstGeom prst="rect">
            <a:avLst/>
          </a:prstGeom>
          <a:solidFill>
            <a:schemeClr val="bg1"/>
          </a:solidFill>
          <a:ln w="12700">
            <a:solidFill>
              <a:schemeClr val="accent4"/>
            </a:solidFill>
            <a:miter lim="800000"/>
            <a:headEnd/>
            <a:tailEnd/>
          </a:ln>
          <a:effectLst/>
          <a:extLst/>
        </p:spPr>
        <p:txBody>
          <a:bodyPr lIns="71945" tIns="71945" rIns="71945" bIns="71945"/>
          <a:lstStyle/>
          <a:p>
            <a:pPr marL="1571" lvl="1">
              <a:spcBef>
                <a:spcPct val="30000"/>
              </a:spcBef>
              <a:buClr>
                <a:schemeClr val="accent3"/>
              </a:buClr>
            </a:pPr>
            <a:endParaRPr lang="en-US" sz="1199" dirty="0">
              <a:latin typeface="微軟正黑體" panose="020B0604030504040204" pitchFamily="34" charset="-120"/>
              <a:ea typeface="微軟正黑體" panose="020B0604030504040204" pitchFamily="34" charset="-120"/>
            </a:endParaRPr>
          </a:p>
        </p:txBody>
      </p:sp>
      <p:sp>
        <p:nvSpPr>
          <p:cNvPr id="2" name="Titel 1"/>
          <p:cNvSpPr>
            <a:spLocks noGrp="1"/>
          </p:cNvSpPr>
          <p:nvPr>
            <p:ph type="title"/>
          </p:nvPr>
        </p:nvSpPr>
        <p:spPr>
          <a:xfrm>
            <a:off x="119035" y="231401"/>
            <a:ext cx="8610903" cy="307504"/>
          </a:xfrm>
        </p:spPr>
        <p:txBody>
          <a:bodyPr/>
          <a:lstStyle/>
          <a:p>
            <a:r>
              <a:rPr lang="zh-TW" altLang="en-US" sz="1998" dirty="0">
                <a:latin typeface="微軟正黑體" panose="020B0604030504040204" pitchFamily="34" charset="-120"/>
                <a:ea typeface="微軟正黑體" panose="020B0604030504040204" pitchFamily="34" charset="-120"/>
                <a:cs typeface="Microsoft JhengHei"/>
                <a:sym typeface="Microsoft JhengHei"/>
              </a:rPr>
              <a:t>   機器學習的應用</a:t>
            </a:r>
            <a:endParaRPr lang="en-US" dirty="0">
              <a:latin typeface="微軟正黑體" panose="020B0604030504040204" pitchFamily="34" charset="-120"/>
              <a:ea typeface="微軟正黑體" panose="020B0604030504040204" pitchFamily="34" charset="-120"/>
            </a:endParaRPr>
          </a:p>
        </p:txBody>
      </p:sp>
      <p:sp>
        <p:nvSpPr>
          <p:cNvPr id="26" name="Rechteck 25"/>
          <p:cNvSpPr/>
          <p:nvPr/>
        </p:nvSpPr>
        <p:spPr>
          <a:xfrm>
            <a:off x="269433" y="798845"/>
            <a:ext cx="2707243" cy="369005"/>
          </a:xfrm>
          <a:prstGeom prst="rect">
            <a:avLst/>
          </a:prstGeom>
          <a:solidFill>
            <a:schemeClr val="bg1"/>
          </a:solidFill>
        </p:spPr>
        <p:txBody>
          <a:bodyPr wrap="none" lIns="35968" rIns="35968">
            <a:spAutoFit/>
          </a:bodyPr>
          <a:lstStyle/>
          <a:p>
            <a:r>
              <a:rPr lang="en-US" altLang="zh-TW" sz="1798" b="1" dirty="0">
                <a:latin typeface="微軟正黑體" panose="020B0604030504040204" pitchFamily="34" charset="-120"/>
                <a:ea typeface="微軟正黑體" panose="020B0604030504040204" pitchFamily="34" charset="-120"/>
              </a:rPr>
              <a:t>DNN</a:t>
            </a:r>
            <a:r>
              <a:rPr lang="zh-TW" altLang="en-US" sz="1798" b="1" dirty="0">
                <a:latin typeface="微軟正黑體" panose="020B0604030504040204" pitchFamily="34" charset="-120"/>
                <a:ea typeface="微軟正黑體" panose="020B0604030504040204" pitchFamily="34" charset="-120"/>
              </a:rPr>
              <a:t>模型架構與訓練過程</a:t>
            </a:r>
            <a:endParaRPr lang="de-DE" sz="1798" b="1" dirty="0">
              <a:latin typeface="微軟正黑體" panose="020B0604030504040204" pitchFamily="34" charset="-120"/>
              <a:ea typeface="微軟正黑體" panose="020B0604030504040204" pitchFamily="34" charset="-120"/>
            </a:endParaRPr>
          </a:p>
        </p:txBody>
      </p:sp>
      <p:grpSp>
        <p:nvGrpSpPr>
          <p:cNvPr id="28" name="Gruppieren 27"/>
          <p:cNvGrpSpPr/>
          <p:nvPr/>
        </p:nvGrpSpPr>
        <p:grpSpPr>
          <a:xfrm>
            <a:off x="4447295" y="1260643"/>
            <a:ext cx="3954222" cy="1147871"/>
            <a:chOff x="4451238" y="1770753"/>
            <a:chExt cx="3957728" cy="1148889"/>
          </a:xfrm>
        </p:grpSpPr>
        <p:sp>
          <p:nvSpPr>
            <p:cNvPr id="29" name="Rectangle 7"/>
            <p:cNvSpPr>
              <a:spLocks noChangeArrowheads="1"/>
            </p:cNvSpPr>
            <p:nvPr/>
          </p:nvSpPr>
          <p:spPr bwMode="auto">
            <a:xfrm>
              <a:off x="4451238" y="1770753"/>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微軟正黑體" panose="020B0604030504040204" pitchFamily="34" charset="-120"/>
                  <a:ea typeface="微軟正黑體" panose="020B0604030504040204" pitchFamily="34" charset="-120"/>
                </a:rPr>
                <a:t>特徵篩選</a:t>
              </a:r>
              <a:endParaRPr lang="en-US" altLang="zh-TW" sz="1199" b="1" dirty="0">
                <a:latin typeface="微軟正黑體" panose="020B0604030504040204" pitchFamily="34" charset="-120"/>
                <a:ea typeface="微軟正黑體" panose="020B0604030504040204" pitchFamily="34" charset="-120"/>
              </a:endParaRPr>
            </a:p>
          </p:txBody>
        </p:sp>
        <p:sp>
          <p:nvSpPr>
            <p:cNvPr id="31" name="Rectangle 8"/>
            <p:cNvSpPr>
              <a:spLocks noChangeArrowheads="1"/>
            </p:cNvSpPr>
            <p:nvPr/>
          </p:nvSpPr>
          <p:spPr bwMode="auto">
            <a:xfrm>
              <a:off x="4454366" y="1955754"/>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特徵篩選方面，參考相關文獻後選用：</a:t>
              </a:r>
              <a:r>
                <a:rPr lang="en-US" altLang="zh-TW" sz="999" dirty="0">
                  <a:latin typeface="微軟正黑體" panose="020B0604030504040204" pitchFamily="34" charset="-120"/>
                  <a:ea typeface="微軟正黑體" panose="020B0604030504040204" pitchFamily="34" charset="-120"/>
                </a:rPr>
                <a:t>Device, </a:t>
              </a:r>
              <a:r>
                <a:rPr lang="en-US" altLang="zh-TW" sz="999" dirty="0" err="1">
                  <a:latin typeface="微軟正黑體" panose="020B0604030504040204" pitchFamily="34" charset="-120"/>
                  <a:ea typeface="微軟正黑體" panose="020B0604030504040204" pitchFamily="34" charset="-120"/>
                </a:rPr>
                <a:t>categoryObject</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r>
                <a:rPr lang="en-US" altLang="zh-TW" sz="999" dirty="0">
                  <a:latin typeface="微軟正黑體" panose="020B0604030504040204" pitchFamily="34" charset="-120"/>
                  <a:ea typeface="微軟正黑體" panose="020B0604030504040204" pitchFamily="34" charset="-120"/>
                </a:rPr>
                <a:t>Run-</a:t>
              </a:r>
              <a:r>
                <a:rPr lang="en-US" altLang="zh-TW" sz="999" dirty="0" err="1">
                  <a:latin typeface="微軟正黑體" panose="020B0604030504040204" pitchFamily="34" charset="-120"/>
                  <a:ea typeface="微軟正黑體" panose="020B0604030504040204" pitchFamily="34" charset="-120"/>
                </a:rPr>
                <a:t>TimeID</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categoryObject</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Process_,ID</a:t>
              </a:r>
              <a:r>
                <a:rPr lang="en-US" altLang="zh-TW" sz="999" dirty="0">
                  <a:latin typeface="微軟正黑體" panose="020B0604030504040204" pitchFamily="34" charset="-120"/>
                  <a:ea typeface="微軟正黑體" panose="020B0604030504040204" pitchFamily="34" charset="-120"/>
                </a:rPr>
                <a:t>, </a:t>
              </a:r>
              <a:r>
                <a:rPr lang="zh-TW" altLang="en-US"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deviceAddress</a:t>
              </a:r>
              <a:r>
                <a:rPr lang="en-US" altLang="zh-TW"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agentHostName,agentAddress,externalId,destinationPort</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Information:Direction</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機器只能接收數值特徵，但</a:t>
              </a:r>
              <a:r>
                <a:rPr lang="en-US" altLang="zh-TW" sz="999" dirty="0">
                  <a:latin typeface="微軟正黑體" panose="020B0604030504040204" pitchFamily="34" charset="-120"/>
                  <a:ea typeface="微軟正黑體" panose="020B0604030504040204" pitchFamily="34" charset="-120"/>
                </a:rPr>
                <a:t>input</a:t>
              </a:r>
              <a:r>
                <a:rPr lang="zh-TW" altLang="en-US" sz="999" dirty="0">
                  <a:latin typeface="微軟正黑體" panose="020B0604030504040204" pitchFamily="34" charset="-120"/>
                  <a:ea typeface="微軟正黑體" panose="020B0604030504040204" pitchFamily="34" charset="-120"/>
                </a:rPr>
                <a:t>值皆不是數值特徵。</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將文字特徵轉換成數值矩陣</a:t>
              </a:r>
              <a:endParaRPr lang="en-US" altLang="zh-TW" sz="999" dirty="0">
                <a:latin typeface="微軟正黑體" panose="020B0604030504040204" pitchFamily="34" charset="-120"/>
                <a:ea typeface="微軟正黑體" panose="020B0604030504040204" pitchFamily="34" charset="-120"/>
              </a:endParaRPr>
            </a:p>
          </p:txBody>
        </p:sp>
      </p:grpSp>
      <p:grpSp>
        <p:nvGrpSpPr>
          <p:cNvPr id="32" name="Gruppieren 31"/>
          <p:cNvGrpSpPr/>
          <p:nvPr/>
        </p:nvGrpSpPr>
        <p:grpSpPr>
          <a:xfrm>
            <a:off x="4447295" y="2516418"/>
            <a:ext cx="3951097" cy="1147735"/>
            <a:chOff x="4451238" y="2908101"/>
            <a:chExt cx="3954600" cy="1148752"/>
          </a:xfrm>
        </p:grpSpPr>
        <p:sp>
          <p:nvSpPr>
            <p:cNvPr id="33" name="Rectangle 7"/>
            <p:cNvSpPr>
              <a:spLocks noChangeArrowheads="1"/>
            </p:cNvSpPr>
            <p:nvPr/>
          </p:nvSpPr>
          <p:spPr bwMode="auto">
            <a:xfrm>
              <a:off x="4451238" y="2908101"/>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en-US" altLang="zh-TW" sz="1199" b="1" dirty="0">
                  <a:latin typeface="微軟正黑體" panose="020B0604030504040204" pitchFamily="34" charset="-120"/>
                  <a:ea typeface="微軟正黑體" panose="020B0604030504040204" pitchFamily="34" charset="-120"/>
                </a:rPr>
                <a:t>DNN</a:t>
              </a:r>
              <a:r>
                <a:rPr lang="zh-TW" altLang="en-US" sz="1199" b="1" dirty="0">
                  <a:latin typeface="微軟正黑體" panose="020B0604030504040204" pitchFamily="34" charset="-120"/>
                  <a:ea typeface="微軟正黑體" panose="020B0604030504040204" pitchFamily="34" charset="-120"/>
                </a:rPr>
                <a:t>演算法</a:t>
              </a:r>
              <a:endParaRPr lang="en-US" altLang="zh-TW" sz="1199" b="1" dirty="0">
                <a:latin typeface="微軟正黑體" panose="020B0604030504040204" pitchFamily="34" charset="-120"/>
                <a:ea typeface="微軟正黑體" panose="020B0604030504040204" pitchFamily="34" charset="-120"/>
              </a:endParaRPr>
            </a:p>
          </p:txBody>
        </p:sp>
        <p:sp>
          <p:nvSpPr>
            <p:cNvPr id="35" name="Rectangle 8"/>
            <p:cNvSpPr>
              <a:spLocks noChangeArrowheads="1"/>
            </p:cNvSpPr>
            <p:nvPr/>
          </p:nvSpPr>
          <p:spPr bwMode="auto">
            <a:xfrm>
              <a:off x="4451238" y="3092965"/>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採用</a:t>
              </a:r>
              <a:r>
                <a:rPr lang="en-US" altLang="zh-TW" sz="999" dirty="0">
                  <a:latin typeface="微軟正黑體" panose="020B0604030504040204" pitchFamily="34" charset="-120"/>
                  <a:ea typeface="微軟正黑體" panose="020B0604030504040204" pitchFamily="34" charset="-120"/>
                </a:rPr>
                <a:t>DNN</a:t>
              </a:r>
              <a:r>
                <a:rPr lang="zh-TW" altLang="en-US" sz="999" dirty="0">
                  <a:latin typeface="微軟正黑體" panose="020B0604030504040204" pitchFamily="34" charset="-120"/>
                  <a:ea typeface="微軟正黑體" panose="020B0604030504040204" pitchFamily="34" charset="-120"/>
                </a:rPr>
                <a:t>神經網絡演算法訓練，進行</a:t>
              </a:r>
              <a:r>
                <a:rPr lang="en-US" altLang="zh-TW" sz="999" dirty="0">
                  <a:latin typeface="微軟正黑體" panose="020B0604030504040204" pitchFamily="34" charset="-120"/>
                  <a:ea typeface="微軟正黑體" panose="020B0604030504040204" pitchFamily="34" charset="-120"/>
                </a:rPr>
                <a:t>50</a:t>
              </a:r>
              <a:r>
                <a:rPr lang="zh-TW" altLang="en-US" sz="999" dirty="0">
                  <a:latin typeface="微軟正黑體" panose="020B0604030504040204" pitchFamily="34" charset="-120"/>
                  <a:ea typeface="微軟正黑體" panose="020B0604030504040204" pitchFamily="34" charset="-120"/>
                </a:rPr>
                <a:t>次迭代。</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模型架構為通過兩層</a:t>
              </a:r>
              <a:r>
                <a:rPr lang="en-US" altLang="zh-TW" sz="999" dirty="0">
                  <a:latin typeface="微軟正黑體" panose="020B0604030504040204" pitchFamily="34" charset="-120"/>
                  <a:ea typeface="微軟正黑體" panose="020B0604030504040204" pitchFamily="34" charset="-120"/>
                </a:rPr>
                <a:t>layer</a:t>
              </a:r>
              <a:r>
                <a:rPr lang="zh-TW" altLang="en-US" sz="999" dirty="0">
                  <a:latin typeface="微軟正黑體" panose="020B0604030504040204" pitchFamily="34" charset="-120"/>
                  <a:ea typeface="微軟正黑體" panose="020B0604030504040204" pitchFamily="34" charset="-120"/>
                </a:rPr>
                <a:t>，每層都有</a:t>
              </a:r>
              <a:r>
                <a:rPr lang="en-US" altLang="zh-TW" sz="999" dirty="0">
                  <a:latin typeface="微軟正黑體" panose="020B0604030504040204" pitchFamily="34" charset="-120"/>
                  <a:ea typeface="微軟正黑體" panose="020B0604030504040204" pitchFamily="34" charset="-120"/>
                </a:rPr>
                <a:t>128</a:t>
              </a:r>
              <a:r>
                <a:rPr lang="zh-TW" altLang="en-US" sz="999" dirty="0">
                  <a:latin typeface="微軟正黑體" panose="020B0604030504040204" pitchFamily="34" charset="-120"/>
                  <a:ea typeface="微軟正黑體" panose="020B0604030504040204" pitchFamily="34" charset="-120"/>
                </a:rPr>
                <a:t>個神經元調整參數權重。</a:t>
              </a:r>
              <a:endParaRPr lang="en-US" altLang="zh-TW" sz="999" dirty="0">
                <a:latin typeface="微軟正黑體" panose="020B0604030504040204" pitchFamily="34" charset="-120"/>
                <a:ea typeface="微軟正黑體" panose="020B0604030504040204" pitchFamily="34" charset="-120"/>
              </a:endParaRPr>
            </a:p>
          </p:txBody>
        </p:sp>
      </p:grpSp>
      <p:grpSp>
        <p:nvGrpSpPr>
          <p:cNvPr id="36" name="Gruppieren 35"/>
          <p:cNvGrpSpPr/>
          <p:nvPr/>
        </p:nvGrpSpPr>
        <p:grpSpPr>
          <a:xfrm>
            <a:off x="4447295" y="3772057"/>
            <a:ext cx="3951097" cy="1147737"/>
            <a:chOff x="4451238" y="4045312"/>
            <a:chExt cx="3954600" cy="1148754"/>
          </a:xfrm>
        </p:grpSpPr>
        <p:sp>
          <p:nvSpPr>
            <p:cNvPr id="37" name="Rectangle 7"/>
            <p:cNvSpPr>
              <a:spLocks noChangeArrowheads="1"/>
            </p:cNvSpPr>
            <p:nvPr/>
          </p:nvSpPr>
          <p:spPr bwMode="auto">
            <a:xfrm>
              <a:off x="4451238" y="4045312"/>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微軟正黑體" panose="020B0604030504040204" pitchFamily="34" charset="-120"/>
                  <a:ea typeface="微軟正黑體" panose="020B0604030504040204" pitchFamily="34" charset="-120"/>
                </a:rPr>
                <a:t>訓練過程</a:t>
              </a:r>
              <a:endParaRPr lang="en-US" altLang="zh-TW" sz="1199" b="1" dirty="0">
                <a:latin typeface="微軟正黑體" panose="020B0604030504040204" pitchFamily="34" charset="-120"/>
                <a:ea typeface="微軟正黑體" panose="020B0604030504040204" pitchFamily="34" charset="-120"/>
              </a:endParaRPr>
            </a:p>
          </p:txBody>
        </p:sp>
        <p:sp>
          <p:nvSpPr>
            <p:cNvPr id="38" name="Rectangle 8"/>
            <p:cNvSpPr>
              <a:spLocks noChangeArrowheads="1"/>
            </p:cNvSpPr>
            <p:nvPr/>
          </p:nvSpPr>
          <p:spPr bwMode="auto">
            <a:xfrm>
              <a:off x="4451238" y="4230178"/>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由圖可知，</a:t>
              </a:r>
              <a:r>
                <a:rPr lang="en-US" altLang="zh-TW" sz="999" dirty="0">
                  <a:latin typeface="微軟正黑體" panose="020B0604030504040204" pitchFamily="34" charset="-120"/>
                  <a:ea typeface="微軟正黑體" panose="020B0604030504040204" pitchFamily="34" charset="-120"/>
                </a:rPr>
                <a:t>training</a:t>
              </a:r>
              <a:r>
                <a:rPr lang="zh-TW" altLang="en-US" sz="999" dirty="0">
                  <a:latin typeface="微軟正黑體" panose="020B0604030504040204" pitchFamily="34" charset="-120"/>
                  <a:ea typeface="微軟正黑體" panose="020B0604030504040204" pitchFamily="34" charset="-120"/>
                </a:rPr>
                <a:t> </a:t>
              </a:r>
              <a:r>
                <a:rPr lang="en-US" altLang="zh-TW" sz="999" dirty="0">
                  <a:latin typeface="微軟正黑體" panose="020B0604030504040204" pitchFamily="34" charset="-120"/>
                  <a:ea typeface="微軟正黑體" panose="020B0604030504040204" pitchFamily="34" charset="-120"/>
                </a:rPr>
                <a:t>data</a:t>
              </a:r>
              <a:r>
                <a:rPr lang="zh-TW" altLang="en-US" sz="999" dirty="0">
                  <a:latin typeface="微軟正黑體" panose="020B0604030504040204" pitchFamily="34" charset="-120"/>
                  <a:ea typeface="微軟正黑體" panose="020B0604030504040204" pitchFamily="34" charset="-120"/>
                </a:rPr>
                <a:t>在訓練過程中，準確度是穩定上升，而</a:t>
              </a:r>
              <a:r>
                <a:rPr lang="en-US" altLang="zh-TW" sz="999" dirty="0">
                  <a:latin typeface="微軟正黑體" panose="020B0604030504040204" pitchFamily="34" charset="-120"/>
                  <a:ea typeface="微軟正黑體" panose="020B0604030504040204" pitchFamily="34" charset="-120"/>
                </a:rPr>
                <a:t>loss</a:t>
              </a:r>
              <a:r>
                <a:rPr lang="zh-TW" altLang="en-US" sz="999" dirty="0">
                  <a:latin typeface="微軟正黑體" panose="020B0604030504040204" pitchFamily="34" charset="-120"/>
                  <a:ea typeface="微軟正黑體" panose="020B0604030504040204" pitchFamily="34" charset="-120"/>
                </a:rPr>
                <a:t>值則為穩定下降。</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en-US" altLang="zh-TW" sz="999" dirty="0">
                  <a:latin typeface="微軟正黑體" panose="020B0604030504040204" pitchFamily="34" charset="-120"/>
                  <a:ea typeface="微軟正黑體" panose="020B0604030504040204" pitchFamily="34" charset="-120"/>
                </a:rPr>
                <a:t>validation</a:t>
              </a:r>
              <a:r>
                <a:rPr lang="zh-TW" altLang="en-US" sz="999" dirty="0">
                  <a:latin typeface="微軟正黑體" panose="020B0604030504040204" pitchFamily="34" charset="-120"/>
                  <a:ea typeface="微軟正黑體" panose="020B0604030504040204" pitchFamily="34" charset="-120"/>
                </a:rPr>
                <a:t> </a:t>
              </a:r>
              <a:r>
                <a:rPr lang="en-US" altLang="zh-TW" sz="999" dirty="0">
                  <a:latin typeface="微軟正黑體" panose="020B0604030504040204" pitchFamily="34" charset="-120"/>
                  <a:ea typeface="微軟正黑體" panose="020B0604030504040204" pitchFamily="34" charset="-120"/>
                </a:rPr>
                <a:t>data</a:t>
              </a:r>
              <a:r>
                <a:rPr lang="zh-TW" altLang="en-US" sz="999" dirty="0">
                  <a:latin typeface="微軟正黑體" panose="020B0604030504040204" pitchFamily="34" charset="-120"/>
                  <a:ea typeface="微軟正黑體" panose="020B0604030504040204" pitchFamily="34" charset="-120"/>
                </a:rPr>
                <a:t>變動幅度比較大，主要是因為</a:t>
              </a:r>
              <a:r>
                <a:rPr lang="en-US" altLang="zh-TW" sz="999" dirty="0">
                  <a:latin typeface="微軟正黑體" panose="020B0604030504040204" pitchFamily="34" charset="-120"/>
                  <a:ea typeface="微軟正黑體" panose="020B0604030504040204" pitchFamily="34" charset="-120"/>
                </a:rPr>
                <a:t>training data</a:t>
              </a:r>
              <a:r>
                <a:rPr lang="zh-TW" altLang="en-US" sz="999" dirty="0">
                  <a:latin typeface="微軟正黑體" panose="020B0604030504040204" pitchFamily="34" charset="-120"/>
                  <a:ea typeface="微軟正黑體" panose="020B0604030504040204" pitchFamily="34" charset="-120"/>
                </a:rPr>
                <a:t>的資料是平衡過的，模型預測失真時，變異幅度不會太大。</a:t>
              </a:r>
              <a:endParaRPr lang="en-US" altLang="zh-TW" sz="999" dirty="0">
                <a:latin typeface="微軟正黑體" panose="020B0604030504040204" pitchFamily="34" charset="-120"/>
                <a:ea typeface="微軟正黑體" panose="020B0604030504040204" pitchFamily="34" charset="-120"/>
              </a:endParaRPr>
            </a:p>
          </p:txBody>
        </p:sp>
      </p:grpSp>
      <p:grpSp>
        <p:nvGrpSpPr>
          <p:cNvPr id="39" name="Gruppieren 38"/>
          <p:cNvGrpSpPr/>
          <p:nvPr/>
        </p:nvGrpSpPr>
        <p:grpSpPr>
          <a:xfrm>
            <a:off x="4447295" y="5027698"/>
            <a:ext cx="3951097" cy="1147737"/>
            <a:chOff x="4451238" y="5182525"/>
            <a:chExt cx="3954600" cy="1148754"/>
          </a:xfrm>
        </p:grpSpPr>
        <p:sp>
          <p:nvSpPr>
            <p:cNvPr id="40" name="Rectangle 7"/>
            <p:cNvSpPr>
              <a:spLocks noChangeArrowheads="1"/>
            </p:cNvSpPr>
            <p:nvPr/>
          </p:nvSpPr>
          <p:spPr bwMode="auto">
            <a:xfrm>
              <a:off x="4451238" y="5182525"/>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微軟正黑體" panose="020B0604030504040204" pitchFamily="34" charset="-120"/>
                  <a:ea typeface="微軟正黑體" panose="020B0604030504040204" pitchFamily="34" charset="-120"/>
                </a:rPr>
                <a:t>結果分析與未來研究方向</a:t>
              </a:r>
              <a:endParaRPr lang="en-US" altLang="zh-TW" sz="1199" b="1" dirty="0">
                <a:latin typeface="微軟正黑體" panose="020B0604030504040204" pitchFamily="34" charset="-120"/>
                <a:ea typeface="微軟正黑體" panose="020B0604030504040204" pitchFamily="34" charset="-120"/>
              </a:endParaRPr>
            </a:p>
          </p:txBody>
        </p:sp>
        <p:sp>
          <p:nvSpPr>
            <p:cNvPr id="41" name="Rectangle 8"/>
            <p:cNvSpPr>
              <a:spLocks noChangeArrowheads="1"/>
            </p:cNvSpPr>
            <p:nvPr/>
          </p:nvSpPr>
          <p:spPr bwMode="auto">
            <a:xfrm>
              <a:off x="4451238" y="5367391"/>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準確度很高可能的原因：</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en-US" altLang="zh-TW" sz="999" dirty="0">
                  <a:latin typeface="微軟正黑體" panose="020B0604030504040204" pitchFamily="34" charset="-120"/>
                  <a:ea typeface="微軟正黑體" panose="020B0604030504040204" pitchFamily="34" charset="-120"/>
                </a:rPr>
                <a:t>1.</a:t>
              </a:r>
              <a:r>
                <a:rPr lang="zh-TW" altLang="en-US" sz="999" dirty="0">
                  <a:latin typeface="微軟正黑體" panose="020B0604030504040204" pitchFamily="34" charset="-120"/>
                  <a:ea typeface="微軟正黑體" panose="020B0604030504040204" pitchFamily="34" charset="-120"/>
                </a:rPr>
                <a:t>模型學習到資料的模式。</a:t>
              </a:r>
              <a:r>
                <a:rPr lang="en-US" altLang="zh-TW" sz="999" dirty="0">
                  <a:latin typeface="微軟正黑體" panose="020B0604030504040204" pitchFamily="34" charset="-120"/>
                  <a:ea typeface="微軟正黑體" panose="020B0604030504040204" pitchFamily="34" charset="-120"/>
                </a:rPr>
                <a:t>2.</a:t>
              </a:r>
              <a:r>
                <a:rPr lang="zh-TW" altLang="en-US" sz="999" dirty="0">
                  <a:latin typeface="微軟正黑體" panose="020B0604030504040204" pitchFamily="34" charset="-120"/>
                  <a:ea typeface="微軟正黑體" panose="020B0604030504040204" pitchFamily="34" charset="-120"/>
                </a:rPr>
                <a:t>資料時間不夠分散。</a:t>
              </a:r>
              <a:r>
                <a:rPr lang="en-US" altLang="zh-TW" sz="999" dirty="0">
                  <a:latin typeface="微軟正黑體" panose="020B0604030504040204" pitchFamily="34" charset="-120"/>
                  <a:ea typeface="微軟正黑體" panose="020B0604030504040204" pitchFamily="34" charset="-120"/>
                </a:rPr>
                <a:t>3.</a:t>
              </a:r>
              <a:r>
                <a:rPr lang="zh-TW" altLang="en-US" sz="999" dirty="0">
                  <a:latin typeface="微軟正黑體" panose="020B0604030504040204" pitchFamily="34" charset="-120"/>
                  <a:ea typeface="微軟正黑體" panose="020B0604030504040204" pitchFamily="34" charset="-120"/>
                </a:rPr>
                <a:t>欄位間的資料相依度本來就很高。</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接下來研究方向：</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en-US" altLang="zh-TW" sz="999" dirty="0">
                  <a:latin typeface="微軟正黑體" panose="020B0604030504040204" pitchFamily="34" charset="-120"/>
                  <a:ea typeface="微軟正黑體" panose="020B0604030504040204" pitchFamily="34" charset="-120"/>
                </a:rPr>
                <a:t>1.</a:t>
              </a:r>
              <a:r>
                <a:rPr lang="zh-TW" altLang="en-US" sz="999" dirty="0">
                  <a:latin typeface="微軟正黑體" panose="020B0604030504040204" pitchFamily="34" charset="-120"/>
                  <a:ea typeface="微軟正黑體" panose="020B0604030504040204" pitchFamily="34" charset="-120"/>
                </a:rPr>
                <a:t>以時間序列預測下一秒系統情況。</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需要更長時段的資料輔助</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en-US" altLang="zh-TW" sz="999" dirty="0">
                  <a:latin typeface="微軟正黑體" panose="020B0604030504040204" pitchFamily="34" charset="-120"/>
                  <a:ea typeface="微軟正黑體" panose="020B0604030504040204" pitchFamily="34" charset="-120"/>
                </a:rPr>
                <a:t>2.</a:t>
              </a:r>
              <a:r>
                <a:rPr lang="zh-TW" altLang="en-US" sz="999" dirty="0">
                  <a:latin typeface="微軟正黑體" panose="020B0604030504040204" pitchFamily="34" charset="-120"/>
                  <a:ea typeface="微軟正黑體" panose="020B0604030504040204" pitchFamily="34" charset="-120"/>
                </a:rPr>
                <a:t>將</a:t>
              </a:r>
              <a:r>
                <a:rPr lang="en-US" altLang="zh-TW" sz="999" dirty="0">
                  <a:latin typeface="微軟正黑體" panose="020B0604030504040204" pitchFamily="34" charset="-120"/>
                  <a:ea typeface="微軟正黑體" panose="020B0604030504040204" pitchFamily="34" charset="-120"/>
                </a:rPr>
                <a:t>high</a:t>
              </a:r>
              <a:r>
                <a:rPr lang="zh-TW" altLang="en-US" sz="999" dirty="0">
                  <a:latin typeface="微軟正黑體" panose="020B0604030504040204" pitchFamily="34" charset="-120"/>
                  <a:ea typeface="微軟正黑體" panose="020B0604030504040204" pitchFamily="34" charset="-120"/>
                </a:rPr>
                <a:t>跟</a:t>
              </a:r>
              <a:r>
                <a:rPr lang="en-US" altLang="zh-TW" sz="999" dirty="0">
                  <a:latin typeface="微軟正黑體" panose="020B0604030504040204" pitchFamily="34" charset="-120"/>
                  <a:ea typeface="微軟正黑體" panose="020B0604030504040204" pitchFamily="34" charset="-120"/>
                </a:rPr>
                <a:t>very-high</a:t>
              </a:r>
              <a:r>
                <a:rPr lang="zh-TW" altLang="en-US" sz="999" dirty="0">
                  <a:latin typeface="微軟正黑體" panose="020B0604030504040204" pitchFamily="34" charset="-120"/>
                  <a:ea typeface="微軟正黑體" panose="020B0604030504040204" pitchFamily="34" charset="-120"/>
                </a:rPr>
                <a:t>的資料分群，嘗試找出更細部的分類。</a:t>
              </a:r>
              <a:endParaRPr lang="en-US" altLang="zh-TW" sz="999" dirty="0">
                <a:latin typeface="微軟正黑體" panose="020B0604030504040204" pitchFamily="34" charset="-120"/>
                <a:ea typeface="微軟正黑體" panose="020B0604030504040204" pitchFamily="34" charset="-120"/>
              </a:endParaRPr>
            </a:p>
          </p:txBody>
        </p:sp>
      </p:grpSp>
      <p:pic>
        <p:nvPicPr>
          <p:cNvPr id="13" name="圖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059" y="1563377"/>
            <a:ext cx="1167257" cy="2224338"/>
          </a:xfrm>
          <a:prstGeom prst="rect">
            <a:avLst/>
          </a:prstGeom>
        </p:spPr>
      </p:pic>
      <p:pic>
        <p:nvPicPr>
          <p:cNvPr id="5" name="圖片 4"/>
          <p:cNvPicPr>
            <a:picLocks noChangeAspect="1"/>
          </p:cNvPicPr>
          <p:nvPr/>
        </p:nvPicPr>
        <p:blipFill rotWithShape="1">
          <a:blip r:embed="rId7"/>
          <a:srcRect l="16557" t="42917" r="33908" b="16727"/>
          <a:stretch/>
        </p:blipFill>
        <p:spPr>
          <a:xfrm>
            <a:off x="356014" y="4385468"/>
            <a:ext cx="3846855" cy="1958729"/>
          </a:xfrm>
          <a:prstGeom prst="rect">
            <a:avLst/>
          </a:prstGeom>
        </p:spPr>
      </p:pic>
      <p:sp>
        <p:nvSpPr>
          <p:cNvPr id="48" name="文字方塊 47"/>
          <p:cNvSpPr txBox="1"/>
          <p:nvPr/>
        </p:nvSpPr>
        <p:spPr>
          <a:xfrm>
            <a:off x="306677" y="1285369"/>
            <a:ext cx="748260" cy="261378"/>
          </a:xfrm>
          <a:prstGeom prst="rect">
            <a:avLst/>
          </a:prstGeom>
          <a:noFill/>
        </p:spPr>
        <p:txBody>
          <a:bodyPr wrap="none" rtlCol="0">
            <a:spAutoFit/>
          </a:bodyPr>
          <a:lstStyle/>
          <a:p>
            <a:r>
              <a:rPr lang="zh-TW" altLang="en-US" sz="1099" dirty="0">
                <a:latin typeface="+mn-ea"/>
                <a:ea typeface="+mn-ea"/>
              </a:rPr>
              <a:t>模型架構</a:t>
            </a:r>
          </a:p>
        </p:txBody>
      </p:sp>
      <p:sp>
        <p:nvSpPr>
          <p:cNvPr id="49" name="文字方塊 48"/>
          <p:cNvSpPr txBox="1"/>
          <p:nvPr/>
        </p:nvSpPr>
        <p:spPr>
          <a:xfrm>
            <a:off x="306677" y="4087252"/>
            <a:ext cx="748260" cy="261378"/>
          </a:xfrm>
          <a:prstGeom prst="rect">
            <a:avLst/>
          </a:prstGeom>
          <a:noFill/>
        </p:spPr>
        <p:txBody>
          <a:bodyPr wrap="none" rtlCol="0">
            <a:spAutoFit/>
          </a:bodyPr>
          <a:lstStyle/>
          <a:p>
            <a:r>
              <a:rPr lang="zh-TW" altLang="en-US" sz="1099" dirty="0">
                <a:latin typeface="+mn-ea"/>
                <a:ea typeface="+mn-ea"/>
              </a:rPr>
              <a:t>模型參數</a:t>
            </a:r>
          </a:p>
        </p:txBody>
      </p:sp>
      <p:sp>
        <p:nvSpPr>
          <p:cNvPr id="51" name="文字方塊 50"/>
          <p:cNvSpPr txBox="1"/>
          <p:nvPr/>
        </p:nvSpPr>
        <p:spPr>
          <a:xfrm>
            <a:off x="1693118" y="1161384"/>
            <a:ext cx="1249555" cy="261250"/>
          </a:xfrm>
          <a:prstGeom prst="rect">
            <a:avLst/>
          </a:prstGeom>
          <a:noFill/>
        </p:spPr>
        <p:txBody>
          <a:bodyPr wrap="none" rtlCol="0">
            <a:spAutoFit/>
          </a:bodyPr>
          <a:lstStyle/>
          <a:p>
            <a:r>
              <a:rPr lang="zh-TW" altLang="en-US" sz="1099" dirty="0">
                <a:latin typeface="+mn-ea"/>
                <a:ea typeface="+mn-ea"/>
              </a:rPr>
              <a:t>訓練過程</a:t>
            </a:r>
            <a:r>
              <a:rPr lang="en-US" altLang="zh-TW" sz="1099" dirty="0">
                <a:latin typeface="+mn-ea"/>
                <a:ea typeface="+mn-ea"/>
              </a:rPr>
              <a:t>_</a:t>
            </a:r>
            <a:r>
              <a:rPr lang="zh-TW" altLang="en-US" sz="1099" dirty="0">
                <a:latin typeface="+mn-ea"/>
                <a:ea typeface="+mn-ea"/>
              </a:rPr>
              <a:t>準確率</a:t>
            </a:r>
          </a:p>
        </p:txBody>
      </p:sp>
      <p:sp>
        <p:nvSpPr>
          <p:cNvPr id="52" name="文字方塊 51"/>
          <p:cNvSpPr txBox="1"/>
          <p:nvPr/>
        </p:nvSpPr>
        <p:spPr>
          <a:xfrm>
            <a:off x="1703383" y="2705750"/>
            <a:ext cx="1108616" cy="261250"/>
          </a:xfrm>
          <a:prstGeom prst="rect">
            <a:avLst/>
          </a:prstGeom>
          <a:noFill/>
        </p:spPr>
        <p:txBody>
          <a:bodyPr wrap="none" rtlCol="0">
            <a:spAutoFit/>
          </a:bodyPr>
          <a:lstStyle/>
          <a:p>
            <a:r>
              <a:rPr lang="zh-TW" altLang="en-US" sz="1099" dirty="0">
                <a:latin typeface="+mn-ea"/>
                <a:ea typeface="+mn-ea"/>
              </a:rPr>
              <a:t>訓練過程</a:t>
            </a:r>
            <a:r>
              <a:rPr lang="en-US" altLang="zh-TW" sz="1099" dirty="0">
                <a:latin typeface="+mn-ea"/>
                <a:ea typeface="+mn-ea"/>
              </a:rPr>
              <a:t>_</a:t>
            </a:r>
            <a:r>
              <a:rPr lang="zh-TW" altLang="en-US" sz="1099" dirty="0">
                <a:latin typeface="+mn-ea"/>
                <a:ea typeface="+mn-ea"/>
              </a:rPr>
              <a:t>損失</a:t>
            </a:r>
          </a:p>
        </p:txBody>
      </p:sp>
      <p:pic>
        <p:nvPicPr>
          <p:cNvPr id="3" name="圖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4633" y="1298369"/>
            <a:ext cx="2106049" cy="1501235"/>
          </a:xfrm>
          <a:prstGeom prst="rect">
            <a:avLst/>
          </a:prstGeom>
        </p:spPr>
      </p:pic>
      <p:pic>
        <p:nvPicPr>
          <p:cNvPr id="4" name="圖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391" y="2883999"/>
            <a:ext cx="2064534" cy="1483050"/>
          </a:xfrm>
          <a:prstGeom prst="rect">
            <a:avLst/>
          </a:prstGeom>
        </p:spPr>
      </p:pic>
    </p:spTree>
    <p:extLst>
      <p:ext uri="{BB962C8B-B14F-4D97-AF65-F5344CB8AC3E}">
        <p14:creationId xmlns:p14="http://schemas.microsoft.com/office/powerpoint/2010/main" val="136314847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nvPr>
        </p:nvGraphicFramePr>
        <p:xfrm>
          <a:off x="1587" y="2977"/>
          <a:ext cx="1586" cy="1586"/>
        </p:xfrm>
        <a:graphic>
          <a:graphicData uri="http://schemas.openxmlformats.org/presentationml/2006/ole">
            <mc:AlternateContent xmlns:mc="http://schemas.openxmlformats.org/markup-compatibility/2006">
              <mc:Choice xmlns:v="urn:schemas-microsoft-com:vml" Requires="v">
                <p:oleObj spid="_x0000_s5153" name="think-cell Folie" r:id="rId5" imgW="270" imgH="270" progId="TCLayout.ActiveDocument.1">
                  <p:embed/>
                </p:oleObj>
              </mc:Choice>
              <mc:Fallback>
                <p:oleObj name="think-cell Folie" r:id="rId5" imgW="270" imgH="270" progId="TCLayout.ActiveDocument.1">
                  <p:embed/>
                  <p:pic>
                    <p:nvPicPr>
                      <p:cNvPr id="12" name="Objekt 11" hidden="1"/>
                      <p:cNvPicPr/>
                      <p:nvPr/>
                    </p:nvPicPr>
                    <p:blipFill>
                      <a:blip r:embed="rId6"/>
                      <a:stretch>
                        <a:fillRect/>
                      </a:stretch>
                    </p:blipFill>
                    <p:spPr>
                      <a:xfrm>
                        <a:off x="1587" y="2977"/>
                        <a:ext cx="1586" cy="1586"/>
                      </a:xfrm>
                      <a:prstGeom prst="rect">
                        <a:avLst/>
                      </a:prstGeom>
                    </p:spPr>
                  </p:pic>
                </p:oleObj>
              </mc:Fallback>
            </mc:AlternateContent>
          </a:graphicData>
        </a:graphic>
      </p:graphicFrame>
      <p:sp>
        <p:nvSpPr>
          <p:cNvPr id="25" name="Rectangle 8"/>
          <p:cNvSpPr>
            <a:spLocks noChangeArrowheads="1"/>
          </p:cNvSpPr>
          <p:nvPr/>
        </p:nvSpPr>
        <p:spPr bwMode="auto">
          <a:xfrm>
            <a:off x="148741" y="983348"/>
            <a:ext cx="4821808" cy="5397688"/>
          </a:xfrm>
          <a:prstGeom prst="rect">
            <a:avLst/>
          </a:prstGeom>
          <a:solidFill>
            <a:schemeClr val="bg1"/>
          </a:solidFill>
          <a:ln w="12700">
            <a:solidFill>
              <a:schemeClr val="accent4"/>
            </a:solidFill>
            <a:miter lim="800000"/>
            <a:headEnd/>
            <a:tailEnd/>
          </a:ln>
          <a:effectLst/>
          <a:extLst/>
        </p:spPr>
        <p:txBody>
          <a:bodyPr lIns="71945" tIns="71945" rIns="71945" bIns="71945"/>
          <a:lstStyle/>
          <a:p>
            <a:pPr marL="1571" lvl="1">
              <a:spcBef>
                <a:spcPct val="30000"/>
              </a:spcBef>
              <a:buClr>
                <a:schemeClr val="accent3"/>
              </a:buClr>
            </a:pPr>
            <a:endParaRPr lang="en-US" sz="1199" dirty="0">
              <a:latin typeface="微軟正黑體" panose="020B0604030504040204" pitchFamily="34" charset="-120"/>
              <a:ea typeface="微軟正黑體" panose="020B0604030504040204" pitchFamily="34" charset="-120"/>
            </a:endParaRPr>
          </a:p>
        </p:txBody>
      </p:sp>
      <p:sp>
        <p:nvSpPr>
          <p:cNvPr id="2" name="Titel 1"/>
          <p:cNvSpPr>
            <a:spLocks noGrp="1"/>
          </p:cNvSpPr>
          <p:nvPr>
            <p:ph type="title"/>
          </p:nvPr>
        </p:nvSpPr>
        <p:spPr>
          <a:xfrm>
            <a:off x="119035" y="231401"/>
            <a:ext cx="8610903" cy="307504"/>
          </a:xfrm>
        </p:spPr>
        <p:txBody>
          <a:bodyPr/>
          <a:lstStyle/>
          <a:p>
            <a:r>
              <a:rPr lang="zh-TW" altLang="en-US" sz="1998" dirty="0">
                <a:latin typeface="微軟正黑體" panose="020B0604030504040204" pitchFamily="34" charset="-120"/>
                <a:ea typeface="微軟正黑體" panose="020B0604030504040204" pitchFamily="34" charset="-120"/>
                <a:cs typeface="Microsoft JhengHei"/>
                <a:sym typeface="Microsoft JhengHei"/>
              </a:rPr>
              <a:t>   機器學習的應用</a:t>
            </a:r>
            <a:endParaRPr lang="en-US" dirty="0">
              <a:latin typeface="微軟正黑體" panose="020B0604030504040204" pitchFamily="34" charset="-120"/>
              <a:ea typeface="微軟正黑體" panose="020B0604030504040204" pitchFamily="34" charset="-120"/>
            </a:endParaRPr>
          </a:p>
        </p:txBody>
      </p:sp>
      <p:sp>
        <p:nvSpPr>
          <p:cNvPr id="26" name="Rechteck 25"/>
          <p:cNvSpPr/>
          <p:nvPr/>
        </p:nvSpPr>
        <p:spPr>
          <a:xfrm>
            <a:off x="269433" y="798845"/>
            <a:ext cx="2015359" cy="369005"/>
          </a:xfrm>
          <a:prstGeom prst="rect">
            <a:avLst/>
          </a:prstGeom>
          <a:solidFill>
            <a:schemeClr val="bg1"/>
          </a:solidFill>
        </p:spPr>
        <p:txBody>
          <a:bodyPr wrap="none" lIns="35968" rIns="35968">
            <a:spAutoFit/>
          </a:bodyPr>
          <a:lstStyle/>
          <a:p>
            <a:r>
              <a:rPr lang="en-US" altLang="zh-TW" sz="1798" b="1" dirty="0">
                <a:latin typeface="微軟正黑體" panose="020B0604030504040204" pitchFamily="34" charset="-120"/>
                <a:ea typeface="微軟正黑體" panose="020B0604030504040204" pitchFamily="34" charset="-120"/>
              </a:rPr>
              <a:t>DNN</a:t>
            </a:r>
            <a:r>
              <a:rPr lang="zh-TW" altLang="en-US" sz="1798" b="1" dirty="0">
                <a:latin typeface="微軟正黑體" panose="020B0604030504040204" pitchFamily="34" charset="-120"/>
                <a:ea typeface="微軟正黑體" panose="020B0604030504040204" pitchFamily="34" charset="-120"/>
              </a:rPr>
              <a:t>模型結果評估</a:t>
            </a:r>
            <a:endParaRPr lang="de-DE" altLang="zh-TW" sz="1798" b="1" dirty="0">
              <a:latin typeface="微軟正黑體" panose="020B0604030504040204" pitchFamily="34" charset="-120"/>
              <a:ea typeface="微軟正黑體" panose="020B0604030504040204" pitchFamily="34" charset="-120"/>
            </a:endParaRPr>
          </a:p>
        </p:txBody>
      </p:sp>
      <p:grpSp>
        <p:nvGrpSpPr>
          <p:cNvPr id="28" name="Gruppieren 27"/>
          <p:cNvGrpSpPr/>
          <p:nvPr/>
        </p:nvGrpSpPr>
        <p:grpSpPr>
          <a:xfrm>
            <a:off x="4447295" y="1260643"/>
            <a:ext cx="3954222" cy="1147871"/>
            <a:chOff x="4451238" y="1770753"/>
            <a:chExt cx="3957728" cy="1148889"/>
          </a:xfrm>
        </p:grpSpPr>
        <p:sp>
          <p:nvSpPr>
            <p:cNvPr id="29" name="Rectangle 7"/>
            <p:cNvSpPr>
              <a:spLocks noChangeArrowheads="1"/>
            </p:cNvSpPr>
            <p:nvPr/>
          </p:nvSpPr>
          <p:spPr bwMode="auto">
            <a:xfrm>
              <a:off x="4451238" y="1770753"/>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微軟正黑體" panose="020B0604030504040204" pitchFamily="34" charset="-120"/>
                  <a:ea typeface="微軟正黑體" panose="020B0604030504040204" pitchFamily="34" charset="-120"/>
                </a:rPr>
                <a:t>特徵篩選</a:t>
              </a:r>
              <a:endParaRPr lang="en-US" altLang="zh-TW" sz="1199" b="1" dirty="0">
                <a:latin typeface="微軟正黑體" panose="020B0604030504040204" pitchFamily="34" charset="-120"/>
                <a:ea typeface="微軟正黑體" panose="020B0604030504040204" pitchFamily="34" charset="-120"/>
              </a:endParaRPr>
            </a:p>
          </p:txBody>
        </p:sp>
        <p:sp>
          <p:nvSpPr>
            <p:cNvPr id="31" name="Rectangle 8"/>
            <p:cNvSpPr>
              <a:spLocks noChangeArrowheads="1"/>
            </p:cNvSpPr>
            <p:nvPr/>
          </p:nvSpPr>
          <p:spPr bwMode="auto">
            <a:xfrm>
              <a:off x="4454366" y="1955754"/>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特徵篩選方面，參考相關文獻後選用：</a:t>
              </a:r>
              <a:r>
                <a:rPr lang="en-US" altLang="zh-TW" sz="999" dirty="0">
                  <a:latin typeface="微軟正黑體" panose="020B0604030504040204" pitchFamily="34" charset="-120"/>
                  <a:ea typeface="微軟正黑體" panose="020B0604030504040204" pitchFamily="34" charset="-120"/>
                </a:rPr>
                <a:t>Device, </a:t>
              </a:r>
              <a:r>
                <a:rPr lang="en-US" altLang="zh-TW" sz="999" dirty="0" err="1">
                  <a:latin typeface="微軟正黑體" panose="020B0604030504040204" pitchFamily="34" charset="-120"/>
                  <a:ea typeface="微軟正黑體" panose="020B0604030504040204" pitchFamily="34" charset="-120"/>
                </a:rPr>
                <a:t>categoryObject</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r>
                <a:rPr lang="en-US" altLang="zh-TW" sz="999" dirty="0">
                  <a:latin typeface="微軟正黑體" panose="020B0604030504040204" pitchFamily="34" charset="-120"/>
                  <a:ea typeface="微軟正黑體" panose="020B0604030504040204" pitchFamily="34" charset="-120"/>
                </a:rPr>
                <a:t>Run-</a:t>
              </a:r>
              <a:r>
                <a:rPr lang="en-US" altLang="zh-TW" sz="999" dirty="0" err="1">
                  <a:latin typeface="微軟正黑體" panose="020B0604030504040204" pitchFamily="34" charset="-120"/>
                  <a:ea typeface="微軟正黑體" panose="020B0604030504040204" pitchFamily="34" charset="-120"/>
                </a:rPr>
                <a:t>TimeID</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categoryObject</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Process_,ID</a:t>
              </a:r>
              <a:r>
                <a:rPr lang="en-US" altLang="zh-TW" sz="999" dirty="0">
                  <a:latin typeface="微軟正黑體" panose="020B0604030504040204" pitchFamily="34" charset="-120"/>
                  <a:ea typeface="微軟正黑體" panose="020B0604030504040204" pitchFamily="34" charset="-120"/>
                </a:rPr>
                <a:t>, </a:t>
              </a:r>
              <a:r>
                <a:rPr lang="zh-TW" altLang="en-US"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deviceAddress</a:t>
              </a:r>
              <a:r>
                <a:rPr lang="en-US" altLang="zh-TW"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agentHostName,agentAddress,externalId,destinationPort</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r>
                <a:rPr lang="en-US" altLang="zh-TW" sz="999" dirty="0" err="1">
                  <a:latin typeface="微軟正黑體" panose="020B0604030504040204" pitchFamily="34" charset="-120"/>
                  <a:ea typeface="微軟正黑體" panose="020B0604030504040204" pitchFamily="34" charset="-120"/>
                </a:rPr>
                <a:t>Information:Direction</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機器只能接收數值特徵，但</a:t>
              </a:r>
              <a:r>
                <a:rPr lang="en-US" altLang="zh-TW" sz="999" dirty="0">
                  <a:latin typeface="微軟正黑體" panose="020B0604030504040204" pitchFamily="34" charset="-120"/>
                  <a:ea typeface="微軟正黑體" panose="020B0604030504040204" pitchFamily="34" charset="-120"/>
                </a:rPr>
                <a:t>input</a:t>
              </a:r>
              <a:r>
                <a:rPr lang="zh-TW" altLang="en-US" sz="999" dirty="0">
                  <a:latin typeface="微軟正黑體" panose="020B0604030504040204" pitchFamily="34" charset="-120"/>
                  <a:ea typeface="微軟正黑體" panose="020B0604030504040204" pitchFamily="34" charset="-120"/>
                </a:rPr>
                <a:t>值皆不是數值特徵。</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將文字特徵轉換成數值矩陣</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endParaRPr lang="en-US" altLang="zh-TW" sz="999" dirty="0">
                <a:latin typeface="+mn-ea"/>
                <a:ea typeface="+mn-ea"/>
              </a:endParaRPr>
            </a:p>
          </p:txBody>
        </p:sp>
      </p:grpSp>
      <p:grpSp>
        <p:nvGrpSpPr>
          <p:cNvPr id="32" name="Gruppieren 31"/>
          <p:cNvGrpSpPr/>
          <p:nvPr/>
        </p:nvGrpSpPr>
        <p:grpSpPr>
          <a:xfrm>
            <a:off x="4447295" y="2516418"/>
            <a:ext cx="3951097" cy="1147735"/>
            <a:chOff x="4451238" y="2908101"/>
            <a:chExt cx="3954600" cy="1148752"/>
          </a:xfrm>
        </p:grpSpPr>
        <p:sp>
          <p:nvSpPr>
            <p:cNvPr id="33" name="Rectangle 7"/>
            <p:cNvSpPr>
              <a:spLocks noChangeArrowheads="1"/>
            </p:cNvSpPr>
            <p:nvPr/>
          </p:nvSpPr>
          <p:spPr bwMode="auto">
            <a:xfrm>
              <a:off x="4451238" y="2908101"/>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en-US" altLang="zh-TW" sz="1199" b="1" dirty="0">
                  <a:latin typeface="微軟正黑體" panose="020B0604030504040204" pitchFamily="34" charset="-120"/>
                  <a:ea typeface="微軟正黑體" panose="020B0604030504040204" pitchFamily="34" charset="-120"/>
                </a:rPr>
                <a:t>DNN</a:t>
              </a:r>
              <a:r>
                <a:rPr lang="zh-TW" altLang="en-US" sz="1199" b="1" dirty="0">
                  <a:latin typeface="微軟正黑體" panose="020B0604030504040204" pitchFamily="34" charset="-120"/>
                  <a:ea typeface="微軟正黑體" panose="020B0604030504040204" pitchFamily="34" charset="-120"/>
                </a:rPr>
                <a:t>演算法</a:t>
              </a:r>
              <a:endParaRPr lang="en-US" altLang="zh-TW" sz="1199" b="1" dirty="0">
                <a:latin typeface="微軟正黑體" panose="020B0604030504040204" pitchFamily="34" charset="-120"/>
                <a:ea typeface="微軟正黑體" panose="020B0604030504040204" pitchFamily="34" charset="-120"/>
              </a:endParaRPr>
            </a:p>
          </p:txBody>
        </p:sp>
        <p:sp>
          <p:nvSpPr>
            <p:cNvPr id="35" name="Rectangle 8"/>
            <p:cNvSpPr>
              <a:spLocks noChangeArrowheads="1"/>
            </p:cNvSpPr>
            <p:nvPr/>
          </p:nvSpPr>
          <p:spPr bwMode="auto">
            <a:xfrm>
              <a:off x="4451238" y="3092965"/>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採用</a:t>
              </a:r>
              <a:r>
                <a:rPr lang="en-US" altLang="zh-TW" sz="999" dirty="0">
                  <a:latin typeface="微軟正黑體" panose="020B0604030504040204" pitchFamily="34" charset="-120"/>
                  <a:ea typeface="微軟正黑體" panose="020B0604030504040204" pitchFamily="34" charset="-120"/>
                </a:rPr>
                <a:t>DNN</a:t>
              </a:r>
              <a:r>
                <a:rPr lang="zh-TW" altLang="en-US" sz="999" dirty="0">
                  <a:latin typeface="微軟正黑體" panose="020B0604030504040204" pitchFamily="34" charset="-120"/>
                  <a:ea typeface="微軟正黑體" panose="020B0604030504040204" pitchFamily="34" charset="-120"/>
                </a:rPr>
                <a:t>神經網絡演算法訓練，進行</a:t>
              </a:r>
              <a:r>
                <a:rPr lang="en-US" altLang="zh-TW" sz="999" dirty="0">
                  <a:latin typeface="微軟正黑體" panose="020B0604030504040204" pitchFamily="34" charset="-120"/>
                  <a:ea typeface="微軟正黑體" panose="020B0604030504040204" pitchFamily="34" charset="-120"/>
                </a:rPr>
                <a:t>50</a:t>
              </a:r>
              <a:r>
                <a:rPr lang="zh-TW" altLang="en-US" sz="999" dirty="0">
                  <a:latin typeface="微軟正黑體" panose="020B0604030504040204" pitchFamily="34" charset="-120"/>
                  <a:ea typeface="微軟正黑體" panose="020B0604030504040204" pitchFamily="34" charset="-120"/>
                </a:rPr>
                <a:t>次迭代。</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模型架構為通過兩層</a:t>
              </a:r>
              <a:r>
                <a:rPr lang="en-US" altLang="zh-TW" sz="999" dirty="0">
                  <a:latin typeface="微軟正黑體" panose="020B0604030504040204" pitchFamily="34" charset="-120"/>
                  <a:ea typeface="微軟正黑體" panose="020B0604030504040204" pitchFamily="34" charset="-120"/>
                </a:rPr>
                <a:t>layer</a:t>
              </a:r>
              <a:r>
                <a:rPr lang="zh-TW" altLang="en-US" sz="999" dirty="0">
                  <a:latin typeface="微軟正黑體" panose="020B0604030504040204" pitchFamily="34" charset="-120"/>
                  <a:ea typeface="微軟正黑體" panose="020B0604030504040204" pitchFamily="34" charset="-120"/>
                </a:rPr>
                <a:t>，每層都有</a:t>
              </a:r>
              <a:r>
                <a:rPr lang="en-US" altLang="zh-TW" sz="999" dirty="0">
                  <a:latin typeface="微軟正黑體" panose="020B0604030504040204" pitchFamily="34" charset="-120"/>
                  <a:ea typeface="微軟正黑體" panose="020B0604030504040204" pitchFamily="34" charset="-120"/>
                </a:rPr>
                <a:t>128</a:t>
              </a:r>
              <a:r>
                <a:rPr lang="zh-TW" altLang="en-US" sz="999" dirty="0">
                  <a:latin typeface="微軟正黑體" panose="020B0604030504040204" pitchFamily="34" charset="-120"/>
                  <a:ea typeface="微軟正黑體" panose="020B0604030504040204" pitchFamily="34" charset="-120"/>
                </a:rPr>
                <a:t>個神經元調整參數權重。</a:t>
              </a:r>
              <a:endParaRPr lang="en-US" altLang="zh-TW" sz="999" dirty="0">
                <a:latin typeface="微軟正黑體" panose="020B0604030504040204" pitchFamily="34" charset="-120"/>
                <a:ea typeface="微軟正黑體" panose="020B0604030504040204" pitchFamily="34" charset="-120"/>
              </a:endParaRPr>
            </a:p>
          </p:txBody>
        </p:sp>
      </p:grpSp>
      <p:grpSp>
        <p:nvGrpSpPr>
          <p:cNvPr id="36" name="Gruppieren 35"/>
          <p:cNvGrpSpPr/>
          <p:nvPr/>
        </p:nvGrpSpPr>
        <p:grpSpPr>
          <a:xfrm>
            <a:off x="4447295" y="3772057"/>
            <a:ext cx="3951097" cy="1147737"/>
            <a:chOff x="4451238" y="4045312"/>
            <a:chExt cx="3954600" cy="1148754"/>
          </a:xfrm>
        </p:grpSpPr>
        <p:sp>
          <p:nvSpPr>
            <p:cNvPr id="37" name="Rectangle 7"/>
            <p:cNvSpPr>
              <a:spLocks noChangeArrowheads="1"/>
            </p:cNvSpPr>
            <p:nvPr/>
          </p:nvSpPr>
          <p:spPr bwMode="auto">
            <a:xfrm>
              <a:off x="4451238" y="4045312"/>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微軟正黑體" panose="020B0604030504040204" pitchFamily="34" charset="-120"/>
                  <a:ea typeface="微軟正黑體" panose="020B0604030504040204" pitchFamily="34" charset="-120"/>
                </a:rPr>
                <a:t>訓練過程</a:t>
              </a:r>
              <a:endParaRPr lang="en-US" altLang="zh-TW" sz="1199" b="1" dirty="0">
                <a:latin typeface="微軟正黑體" panose="020B0604030504040204" pitchFamily="34" charset="-120"/>
                <a:ea typeface="微軟正黑體" panose="020B0604030504040204" pitchFamily="34" charset="-120"/>
              </a:endParaRPr>
            </a:p>
          </p:txBody>
        </p:sp>
        <p:sp>
          <p:nvSpPr>
            <p:cNvPr id="38" name="Rectangle 8"/>
            <p:cNvSpPr>
              <a:spLocks noChangeArrowheads="1"/>
            </p:cNvSpPr>
            <p:nvPr/>
          </p:nvSpPr>
          <p:spPr bwMode="auto">
            <a:xfrm>
              <a:off x="4451238" y="4230178"/>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由圖可知，</a:t>
              </a:r>
              <a:r>
                <a:rPr lang="en-US" altLang="zh-TW" sz="999" dirty="0">
                  <a:latin typeface="微軟正黑體" panose="020B0604030504040204" pitchFamily="34" charset="-120"/>
                  <a:ea typeface="微軟正黑體" panose="020B0604030504040204" pitchFamily="34" charset="-120"/>
                </a:rPr>
                <a:t>training</a:t>
              </a:r>
              <a:r>
                <a:rPr lang="zh-TW" altLang="en-US" sz="999" dirty="0">
                  <a:latin typeface="微軟正黑體" panose="020B0604030504040204" pitchFamily="34" charset="-120"/>
                  <a:ea typeface="微軟正黑體" panose="020B0604030504040204" pitchFamily="34" charset="-120"/>
                </a:rPr>
                <a:t> </a:t>
              </a:r>
              <a:r>
                <a:rPr lang="en-US" altLang="zh-TW" sz="999" dirty="0">
                  <a:latin typeface="微軟正黑體" panose="020B0604030504040204" pitchFamily="34" charset="-120"/>
                  <a:ea typeface="微軟正黑體" panose="020B0604030504040204" pitchFamily="34" charset="-120"/>
                </a:rPr>
                <a:t>data</a:t>
              </a:r>
              <a:r>
                <a:rPr lang="zh-TW" altLang="en-US" sz="999" dirty="0">
                  <a:latin typeface="微軟正黑體" panose="020B0604030504040204" pitchFamily="34" charset="-120"/>
                  <a:ea typeface="微軟正黑體" panose="020B0604030504040204" pitchFamily="34" charset="-120"/>
                </a:rPr>
                <a:t>在訓練過程中，準確度是穩定上升，而</a:t>
              </a:r>
              <a:r>
                <a:rPr lang="en-US" altLang="zh-TW" sz="999" dirty="0">
                  <a:latin typeface="微軟正黑體" panose="020B0604030504040204" pitchFamily="34" charset="-120"/>
                  <a:ea typeface="微軟正黑體" panose="020B0604030504040204" pitchFamily="34" charset="-120"/>
                </a:rPr>
                <a:t>loss</a:t>
              </a:r>
              <a:r>
                <a:rPr lang="zh-TW" altLang="en-US" sz="999" dirty="0">
                  <a:latin typeface="微軟正黑體" panose="020B0604030504040204" pitchFamily="34" charset="-120"/>
                  <a:ea typeface="微軟正黑體" panose="020B0604030504040204" pitchFamily="34" charset="-120"/>
                </a:rPr>
                <a:t>值則為穩定下降。</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en-US" altLang="zh-TW" sz="999" dirty="0">
                  <a:latin typeface="微軟正黑體" panose="020B0604030504040204" pitchFamily="34" charset="-120"/>
                  <a:ea typeface="微軟正黑體" panose="020B0604030504040204" pitchFamily="34" charset="-120"/>
                </a:rPr>
                <a:t>validation</a:t>
              </a:r>
              <a:r>
                <a:rPr lang="zh-TW" altLang="en-US" sz="999" dirty="0">
                  <a:latin typeface="微軟正黑體" panose="020B0604030504040204" pitchFamily="34" charset="-120"/>
                  <a:ea typeface="微軟正黑體" panose="020B0604030504040204" pitchFamily="34" charset="-120"/>
                </a:rPr>
                <a:t> </a:t>
              </a:r>
              <a:r>
                <a:rPr lang="en-US" altLang="zh-TW" sz="999" dirty="0">
                  <a:latin typeface="微軟正黑體" panose="020B0604030504040204" pitchFamily="34" charset="-120"/>
                  <a:ea typeface="微軟正黑體" panose="020B0604030504040204" pitchFamily="34" charset="-120"/>
                </a:rPr>
                <a:t>data</a:t>
              </a:r>
              <a:r>
                <a:rPr lang="zh-TW" altLang="en-US" sz="999" dirty="0">
                  <a:latin typeface="微軟正黑體" panose="020B0604030504040204" pitchFamily="34" charset="-120"/>
                  <a:ea typeface="微軟正黑體" panose="020B0604030504040204" pitchFamily="34" charset="-120"/>
                </a:rPr>
                <a:t>變動幅度比較大，主要是因為</a:t>
              </a:r>
              <a:r>
                <a:rPr lang="en-US" altLang="zh-TW" sz="999" dirty="0">
                  <a:latin typeface="微軟正黑體" panose="020B0604030504040204" pitchFamily="34" charset="-120"/>
                  <a:ea typeface="微軟正黑體" panose="020B0604030504040204" pitchFamily="34" charset="-120"/>
                </a:rPr>
                <a:t>training data</a:t>
              </a:r>
              <a:r>
                <a:rPr lang="zh-TW" altLang="en-US" sz="999" dirty="0">
                  <a:latin typeface="微軟正黑體" panose="020B0604030504040204" pitchFamily="34" charset="-120"/>
                  <a:ea typeface="微軟正黑體" panose="020B0604030504040204" pitchFamily="34" charset="-120"/>
                </a:rPr>
                <a:t>的資料是平衡過的，模型預測失真時，變異幅度不會太大。</a:t>
              </a:r>
              <a:endParaRPr lang="en-US" altLang="zh-TW" sz="999" dirty="0">
                <a:latin typeface="微軟正黑體" panose="020B0604030504040204" pitchFamily="34" charset="-120"/>
                <a:ea typeface="微軟正黑體" panose="020B0604030504040204" pitchFamily="34" charset="-120"/>
              </a:endParaRPr>
            </a:p>
          </p:txBody>
        </p:sp>
      </p:grpSp>
      <p:grpSp>
        <p:nvGrpSpPr>
          <p:cNvPr id="39" name="Gruppieren 38"/>
          <p:cNvGrpSpPr/>
          <p:nvPr/>
        </p:nvGrpSpPr>
        <p:grpSpPr>
          <a:xfrm>
            <a:off x="4447295" y="5027698"/>
            <a:ext cx="3951097" cy="1147737"/>
            <a:chOff x="4451238" y="5182525"/>
            <a:chExt cx="3954600" cy="1148754"/>
          </a:xfrm>
        </p:grpSpPr>
        <p:sp>
          <p:nvSpPr>
            <p:cNvPr id="40" name="Rectangle 7"/>
            <p:cNvSpPr>
              <a:spLocks noChangeArrowheads="1"/>
            </p:cNvSpPr>
            <p:nvPr/>
          </p:nvSpPr>
          <p:spPr bwMode="auto">
            <a:xfrm>
              <a:off x="4451238" y="5182525"/>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微軟正黑體" panose="020B0604030504040204" pitchFamily="34" charset="-120"/>
                  <a:ea typeface="微軟正黑體" panose="020B0604030504040204" pitchFamily="34" charset="-120"/>
                </a:rPr>
                <a:t>結果分析與未來研究方向</a:t>
              </a:r>
              <a:endParaRPr lang="en-US" altLang="zh-TW" sz="1199" b="1" dirty="0">
                <a:latin typeface="微軟正黑體" panose="020B0604030504040204" pitchFamily="34" charset="-120"/>
                <a:ea typeface="微軟正黑體" panose="020B0604030504040204" pitchFamily="34" charset="-120"/>
              </a:endParaRPr>
            </a:p>
          </p:txBody>
        </p:sp>
        <p:sp>
          <p:nvSpPr>
            <p:cNvPr id="41" name="Rectangle 8"/>
            <p:cNvSpPr>
              <a:spLocks noChangeArrowheads="1"/>
            </p:cNvSpPr>
            <p:nvPr/>
          </p:nvSpPr>
          <p:spPr bwMode="auto">
            <a:xfrm>
              <a:off x="4451238" y="5367391"/>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準確度很高可能的原因：</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en-US" altLang="zh-TW" sz="999" dirty="0">
                  <a:latin typeface="微軟正黑體" panose="020B0604030504040204" pitchFamily="34" charset="-120"/>
                  <a:ea typeface="微軟正黑體" panose="020B0604030504040204" pitchFamily="34" charset="-120"/>
                </a:rPr>
                <a:t>1.</a:t>
              </a:r>
              <a:r>
                <a:rPr lang="zh-TW" altLang="en-US" sz="999" dirty="0">
                  <a:latin typeface="微軟正黑體" panose="020B0604030504040204" pitchFamily="34" charset="-120"/>
                  <a:ea typeface="微軟正黑體" panose="020B0604030504040204" pitchFamily="34" charset="-120"/>
                </a:rPr>
                <a:t>模型學習到資料的模式。</a:t>
              </a:r>
              <a:r>
                <a:rPr lang="en-US" altLang="zh-TW" sz="999" dirty="0">
                  <a:latin typeface="微軟正黑體" panose="020B0604030504040204" pitchFamily="34" charset="-120"/>
                  <a:ea typeface="微軟正黑體" panose="020B0604030504040204" pitchFamily="34" charset="-120"/>
                </a:rPr>
                <a:t>2.</a:t>
              </a:r>
              <a:r>
                <a:rPr lang="zh-TW" altLang="en-US" sz="999" dirty="0">
                  <a:latin typeface="微軟正黑體" panose="020B0604030504040204" pitchFamily="34" charset="-120"/>
                  <a:ea typeface="微軟正黑體" panose="020B0604030504040204" pitchFamily="34" charset="-120"/>
                </a:rPr>
                <a:t>資料時間不夠分散。</a:t>
              </a:r>
              <a:r>
                <a:rPr lang="en-US" altLang="zh-TW" sz="999" dirty="0">
                  <a:latin typeface="微軟正黑體" panose="020B0604030504040204" pitchFamily="34" charset="-120"/>
                  <a:ea typeface="微軟正黑體" panose="020B0604030504040204" pitchFamily="34" charset="-120"/>
                </a:rPr>
                <a:t>3.</a:t>
              </a:r>
              <a:r>
                <a:rPr lang="zh-TW" altLang="en-US" sz="999" dirty="0">
                  <a:latin typeface="微軟正黑體" panose="020B0604030504040204" pitchFamily="34" charset="-120"/>
                  <a:ea typeface="微軟正黑體" panose="020B0604030504040204" pitchFamily="34" charset="-120"/>
                </a:rPr>
                <a:t>欄位間的資料相依度本來就很高。</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接下來研究方向：</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en-US" altLang="zh-TW" sz="999" dirty="0">
                  <a:latin typeface="微軟正黑體" panose="020B0604030504040204" pitchFamily="34" charset="-120"/>
                  <a:ea typeface="微軟正黑體" panose="020B0604030504040204" pitchFamily="34" charset="-120"/>
                </a:rPr>
                <a:t>1.</a:t>
              </a:r>
              <a:r>
                <a:rPr lang="zh-TW" altLang="en-US" sz="999" dirty="0">
                  <a:latin typeface="微軟正黑體" panose="020B0604030504040204" pitchFamily="34" charset="-120"/>
                  <a:ea typeface="微軟正黑體" panose="020B0604030504040204" pitchFamily="34" charset="-120"/>
                </a:rPr>
                <a:t>以時間序列預測下一秒系統情況。</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需要多個時段的資料輔助</a:t>
              </a:r>
              <a:r>
                <a:rPr lang="en-US" altLang="zh-TW" sz="999" dirty="0">
                  <a:latin typeface="微軟正黑體" panose="020B0604030504040204" pitchFamily="34" charset="-120"/>
                  <a:ea typeface="微軟正黑體" panose="020B0604030504040204" pitchFamily="34" charset="-120"/>
                </a:rPr>
                <a:t>)</a:t>
              </a:r>
              <a:r>
                <a:rPr lang="zh-TW" altLang="en-US" sz="999" dirty="0">
                  <a:latin typeface="微軟正黑體" panose="020B0604030504040204" pitchFamily="34" charset="-120"/>
                  <a:ea typeface="微軟正黑體" panose="020B0604030504040204" pitchFamily="34" charset="-120"/>
                </a:rPr>
                <a:t> 。</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en-US" altLang="zh-TW" sz="999" dirty="0">
                  <a:latin typeface="微軟正黑體" panose="020B0604030504040204" pitchFamily="34" charset="-120"/>
                  <a:ea typeface="微軟正黑體" panose="020B0604030504040204" pitchFamily="34" charset="-120"/>
                </a:rPr>
                <a:t>2.</a:t>
              </a:r>
              <a:r>
                <a:rPr lang="zh-TW" altLang="en-US" sz="999" dirty="0">
                  <a:latin typeface="微軟正黑體" panose="020B0604030504040204" pitchFamily="34" charset="-120"/>
                  <a:ea typeface="微軟正黑體" panose="020B0604030504040204" pitchFamily="34" charset="-120"/>
                </a:rPr>
                <a:t>將</a:t>
              </a:r>
              <a:r>
                <a:rPr lang="en-US" altLang="zh-TW" sz="999" dirty="0">
                  <a:latin typeface="微軟正黑體" panose="020B0604030504040204" pitchFamily="34" charset="-120"/>
                  <a:ea typeface="微軟正黑體" panose="020B0604030504040204" pitchFamily="34" charset="-120"/>
                </a:rPr>
                <a:t>high</a:t>
              </a:r>
              <a:r>
                <a:rPr lang="zh-TW" altLang="en-US" sz="999" dirty="0">
                  <a:latin typeface="微軟正黑體" panose="020B0604030504040204" pitchFamily="34" charset="-120"/>
                  <a:ea typeface="微軟正黑體" panose="020B0604030504040204" pitchFamily="34" charset="-120"/>
                </a:rPr>
                <a:t>跟</a:t>
              </a:r>
              <a:r>
                <a:rPr lang="en-US" altLang="zh-TW" sz="999" dirty="0">
                  <a:latin typeface="微軟正黑體" panose="020B0604030504040204" pitchFamily="34" charset="-120"/>
                  <a:ea typeface="微軟正黑體" panose="020B0604030504040204" pitchFamily="34" charset="-120"/>
                </a:rPr>
                <a:t>very-high</a:t>
              </a:r>
              <a:r>
                <a:rPr lang="zh-TW" altLang="en-US" sz="999" dirty="0">
                  <a:latin typeface="微軟正黑體" panose="020B0604030504040204" pitchFamily="34" charset="-120"/>
                  <a:ea typeface="微軟正黑體" panose="020B0604030504040204" pitchFamily="34" charset="-120"/>
                </a:rPr>
                <a:t>的資料分群，嘗試找出更細部的分類。</a:t>
              </a:r>
              <a:endParaRPr lang="en-US" altLang="zh-TW" sz="999" dirty="0">
                <a:latin typeface="微軟正黑體" panose="020B0604030504040204" pitchFamily="34" charset="-120"/>
                <a:ea typeface="微軟正黑體" panose="020B0604030504040204" pitchFamily="34" charset="-120"/>
              </a:endParaRPr>
            </a:p>
          </p:txBody>
        </p:sp>
      </p:grpSp>
      <p:sp>
        <p:nvSpPr>
          <p:cNvPr id="45" name="文字方塊 44"/>
          <p:cNvSpPr txBox="1"/>
          <p:nvPr/>
        </p:nvSpPr>
        <p:spPr>
          <a:xfrm>
            <a:off x="268066" y="3143205"/>
            <a:ext cx="748260" cy="261378"/>
          </a:xfrm>
          <a:prstGeom prst="rect">
            <a:avLst/>
          </a:prstGeom>
          <a:noFill/>
        </p:spPr>
        <p:txBody>
          <a:bodyPr wrap="none" rtlCol="0">
            <a:spAutoFit/>
          </a:bodyPr>
          <a:lstStyle/>
          <a:p>
            <a:r>
              <a:rPr lang="zh-TW" altLang="en-US" sz="1099" dirty="0">
                <a:latin typeface="+mn-ea"/>
                <a:ea typeface="+mn-ea"/>
              </a:rPr>
              <a:t>混淆矩陣</a:t>
            </a:r>
          </a:p>
        </p:txBody>
      </p:sp>
      <p:graphicFrame>
        <p:nvGraphicFramePr>
          <p:cNvPr id="50" name="表格 49"/>
          <p:cNvGraphicFramePr>
            <a:graphicFrameLocks noGrp="1"/>
          </p:cNvGraphicFramePr>
          <p:nvPr>
            <p:extLst/>
          </p:nvPr>
        </p:nvGraphicFramePr>
        <p:xfrm>
          <a:off x="540952" y="1612293"/>
          <a:ext cx="3400828" cy="1164783"/>
        </p:xfrm>
        <a:graphic>
          <a:graphicData uri="http://schemas.openxmlformats.org/drawingml/2006/table">
            <a:tbl>
              <a:tblPr firstRow="1" bandRow="1">
                <a:tableStyleId>{5C22544A-7EE6-4342-B048-85BDC9FD1C3A}</a:tableStyleId>
              </a:tblPr>
              <a:tblGrid>
                <a:gridCol w="850207">
                  <a:extLst>
                    <a:ext uri="{9D8B030D-6E8A-4147-A177-3AD203B41FA5}">
                      <a16:colId xmlns:a16="http://schemas.microsoft.com/office/drawing/2014/main" val="3190731617"/>
                    </a:ext>
                  </a:extLst>
                </a:gridCol>
                <a:gridCol w="850207">
                  <a:extLst>
                    <a:ext uri="{9D8B030D-6E8A-4147-A177-3AD203B41FA5}">
                      <a16:colId xmlns:a16="http://schemas.microsoft.com/office/drawing/2014/main" val="3683531508"/>
                    </a:ext>
                  </a:extLst>
                </a:gridCol>
                <a:gridCol w="850207">
                  <a:extLst>
                    <a:ext uri="{9D8B030D-6E8A-4147-A177-3AD203B41FA5}">
                      <a16:colId xmlns:a16="http://schemas.microsoft.com/office/drawing/2014/main" val="460681639"/>
                    </a:ext>
                  </a:extLst>
                </a:gridCol>
                <a:gridCol w="850207">
                  <a:extLst>
                    <a:ext uri="{9D8B030D-6E8A-4147-A177-3AD203B41FA5}">
                      <a16:colId xmlns:a16="http://schemas.microsoft.com/office/drawing/2014/main" val="1739546010"/>
                    </a:ext>
                  </a:extLst>
                </a:gridCol>
              </a:tblGrid>
              <a:tr h="388261">
                <a:tc>
                  <a:txBody>
                    <a:bodyPr/>
                    <a:lstStyle/>
                    <a:p>
                      <a:endParaRPr lang="zh-TW" altLang="en-US" sz="1100" dirty="0"/>
                    </a:p>
                  </a:txBody>
                  <a:tcPr marL="91359" marR="91359" marT="45680" marB="45680"/>
                </a:tc>
                <a:tc>
                  <a:txBody>
                    <a:bodyPr/>
                    <a:lstStyle/>
                    <a:p>
                      <a:r>
                        <a:rPr lang="en-US" altLang="zh-TW" sz="1100" dirty="0" smtClean="0"/>
                        <a:t>Accuracy </a:t>
                      </a:r>
                      <a:endParaRPr lang="zh-TW" altLang="en-US" sz="1100" dirty="0"/>
                    </a:p>
                  </a:txBody>
                  <a:tcPr marL="91359" marR="91359" marT="45680" marB="45680"/>
                </a:tc>
                <a:tc>
                  <a:txBody>
                    <a:bodyPr/>
                    <a:lstStyle/>
                    <a:p>
                      <a:r>
                        <a:rPr lang="en-US" altLang="zh-TW" sz="1100" dirty="0" smtClean="0"/>
                        <a:t>Recall</a:t>
                      </a:r>
                      <a:r>
                        <a:rPr lang="en-US" altLang="zh-TW" sz="1100" baseline="0" dirty="0" smtClean="0"/>
                        <a:t> </a:t>
                      </a:r>
                      <a:endParaRPr lang="zh-TW" altLang="en-US" sz="1100" dirty="0"/>
                    </a:p>
                  </a:txBody>
                  <a:tcPr marL="91359" marR="91359" marT="45680" marB="45680"/>
                </a:tc>
                <a:tc>
                  <a:txBody>
                    <a:bodyPr/>
                    <a:lstStyle/>
                    <a:p>
                      <a:r>
                        <a:rPr lang="en-US" altLang="zh-TW" sz="1100" dirty="0" smtClean="0"/>
                        <a:t>Precision</a:t>
                      </a:r>
                      <a:endParaRPr lang="zh-TW" altLang="en-US" sz="1100" dirty="0"/>
                    </a:p>
                  </a:txBody>
                  <a:tcPr marL="91359" marR="91359" marT="45680" marB="45680"/>
                </a:tc>
                <a:extLst>
                  <a:ext uri="{0D108BD9-81ED-4DB2-BD59-A6C34878D82A}">
                    <a16:rowId xmlns:a16="http://schemas.microsoft.com/office/drawing/2014/main" val="101922243"/>
                  </a:ext>
                </a:extLst>
              </a:tr>
              <a:tr h="388261">
                <a:tc>
                  <a:txBody>
                    <a:bodyPr/>
                    <a:lstStyle/>
                    <a:p>
                      <a:r>
                        <a:rPr lang="en-US" altLang="zh-TW" sz="1100" dirty="0" smtClean="0">
                          <a:latin typeface="微軟正黑體" panose="020B0604030504040204" pitchFamily="34" charset="-120"/>
                          <a:ea typeface="+mn-ea"/>
                        </a:rPr>
                        <a:t>train</a:t>
                      </a:r>
                      <a:endParaRPr lang="zh-TW" altLang="en-US" sz="1100" dirty="0"/>
                    </a:p>
                  </a:txBody>
                  <a:tcPr marL="91359" marR="91359" marT="45680" marB="45680"/>
                </a:tc>
                <a:tc>
                  <a:txBody>
                    <a:bodyPr/>
                    <a:lstStyle/>
                    <a:p>
                      <a:r>
                        <a:rPr lang="en-US" altLang="zh-TW" sz="1100" dirty="0" smtClean="0">
                          <a:latin typeface="微軟正黑體" panose="020B0604030504040204" pitchFamily="34" charset="-120"/>
                          <a:ea typeface="+mn-ea"/>
                        </a:rPr>
                        <a:t>91.18%</a:t>
                      </a:r>
                      <a:r>
                        <a:rPr lang="zh-TW" altLang="en-US" sz="1100" dirty="0" smtClean="0">
                          <a:latin typeface="微軟正黑體" panose="020B0604030504040204" pitchFamily="34" charset="-120"/>
                          <a:ea typeface="+mn-ea"/>
                        </a:rPr>
                        <a:t> </a:t>
                      </a:r>
                      <a:endParaRPr lang="zh-TW" altLang="en-US" sz="1100" dirty="0"/>
                    </a:p>
                  </a:txBody>
                  <a:tcPr marL="91359" marR="91359" marT="45680" marB="45680"/>
                </a:tc>
                <a:tc>
                  <a:txBody>
                    <a:bodyPr/>
                    <a:lstStyle/>
                    <a:p>
                      <a:r>
                        <a:rPr lang="en-US" altLang="zh-TW" sz="1100" dirty="0" smtClean="0">
                          <a:effectLst/>
                        </a:rPr>
                        <a:t>0.936</a:t>
                      </a:r>
                      <a:endParaRPr lang="zh-TW" altLang="en-US" sz="1100" dirty="0"/>
                    </a:p>
                  </a:txBody>
                  <a:tcPr marL="91359" marR="91359" marT="45680" marB="45680"/>
                </a:tc>
                <a:tc>
                  <a:txBody>
                    <a:bodyPr/>
                    <a:lstStyle/>
                    <a:p>
                      <a:r>
                        <a:rPr lang="en-US" altLang="zh-TW" sz="1100" dirty="0" smtClean="0">
                          <a:effectLst/>
                        </a:rPr>
                        <a:t>0.841 </a:t>
                      </a:r>
                      <a:endParaRPr lang="zh-TW" altLang="en-US" sz="1100" dirty="0"/>
                    </a:p>
                  </a:txBody>
                  <a:tcPr marL="91359" marR="91359" marT="45680" marB="45680"/>
                </a:tc>
                <a:extLst>
                  <a:ext uri="{0D108BD9-81ED-4DB2-BD59-A6C34878D82A}">
                    <a16:rowId xmlns:a16="http://schemas.microsoft.com/office/drawing/2014/main" val="964832769"/>
                  </a:ext>
                </a:extLst>
              </a:tr>
              <a:tr h="388261">
                <a:tc>
                  <a:txBody>
                    <a:bodyPr/>
                    <a:lstStyle/>
                    <a:p>
                      <a:r>
                        <a:rPr lang="en-US" altLang="zh-TW" sz="1100" dirty="0" smtClean="0">
                          <a:latin typeface="+mn-ea"/>
                        </a:rPr>
                        <a:t>valid</a:t>
                      </a:r>
                      <a:endParaRPr lang="zh-TW" altLang="en-US" sz="1100" dirty="0"/>
                    </a:p>
                  </a:txBody>
                  <a:tcPr marL="91359" marR="91359" marT="45680" marB="45680"/>
                </a:tc>
                <a:tc>
                  <a:txBody>
                    <a:bodyPr/>
                    <a:lstStyle/>
                    <a:p>
                      <a:r>
                        <a:rPr lang="en-US" altLang="zh-TW" sz="1100" dirty="0" smtClean="0">
                          <a:latin typeface="微軟正黑體" panose="020B0604030504040204" pitchFamily="34" charset="-120"/>
                          <a:ea typeface="+mn-ea"/>
                        </a:rPr>
                        <a:t>91.50%</a:t>
                      </a:r>
                      <a:r>
                        <a:rPr lang="zh-TW" altLang="en-US" sz="1100" dirty="0" smtClean="0">
                          <a:latin typeface="微軟正黑體" panose="020B0604030504040204" pitchFamily="34" charset="-120"/>
                          <a:ea typeface="+mn-ea"/>
                        </a:rPr>
                        <a:t> </a:t>
                      </a:r>
                      <a:endParaRPr lang="zh-TW" altLang="en-US" sz="1100" dirty="0"/>
                    </a:p>
                  </a:txBody>
                  <a:tcPr marL="91359" marR="91359" marT="45680" marB="45680"/>
                </a:tc>
                <a:tc>
                  <a:txBody>
                    <a:bodyPr/>
                    <a:lstStyle/>
                    <a:p>
                      <a:r>
                        <a:rPr lang="en-US" altLang="zh-TW" sz="1100" dirty="0" smtClean="0">
                          <a:effectLst/>
                        </a:rPr>
                        <a:t>0.936 </a:t>
                      </a:r>
                      <a:endParaRPr lang="zh-TW" altLang="en-US" sz="1100" dirty="0"/>
                    </a:p>
                  </a:txBody>
                  <a:tcPr marL="91359" marR="91359" marT="45680" marB="45680"/>
                </a:tc>
                <a:tc>
                  <a:txBody>
                    <a:bodyPr/>
                    <a:lstStyle/>
                    <a:p>
                      <a:r>
                        <a:rPr lang="en-US" altLang="zh-TW" sz="1100" dirty="0" smtClean="0">
                          <a:effectLst/>
                        </a:rPr>
                        <a:t>0.819</a:t>
                      </a:r>
                      <a:endParaRPr lang="zh-TW" altLang="en-US" sz="1100" dirty="0"/>
                    </a:p>
                  </a:txBody>
                  <a:tcPr marL="91359" marR="91359" marT="45680" marB="45680"/>
                </a:tc>
                <a:extLst>
                  <a:ext uri="{0D108BD9-81ED-4DB2-BD59-A6C34878D82A}">
                    <a16:rowId xmlns:a16="http://schemas.microsoft.com/office/drawing/2014/main" val="814722602"/>
                  </a:ext>
                </a:extLst>
              </a:tr>
            </a:tbl>
          </a:graphicData>
        </a:graphic>
      </p:graphicFrame>
      <p:sp>
        <p:nvSpPr>
          <p:cNvPr id="27" name="文字方塊 26"/>
          <p:cNvSpPr txBox="1"/>
          <p:nvPr/>
        </p:nvSpPr>
        <p:spPr>
          <a:xfrm>
            <a:off x="281809" y="1297457"/>
            <a:ext cx="748260" cy="261378"/>
          </a:xfrm>
          <a:prstGeom prst="rect">
            <a:avLst/>
          </a:prstGeom>
          <a:noFill/>
        </p:spPr>
        <p:txBody>
          <a:bodyPr wrap="none" rtlCol="0">
            <a:spAutoFit/>
          </a:bodyPr>
          <a:lstStyle/>
          <a:p>
            <a:r>
              <a:rPr lang="zh-TW" altLang="en-US" sz="1099" dirty="0">
                <a:latin typeface="+mn-ea"/>
                <a:ea typeface="+mn-ea"/>
              </a:rPr>
              <a:t>訓練成果</a:t>
            </a:r>
          </a:p>
        </p:txBody>
      </p:sp>
      <p:pic>
        <p:nvPicPr>
          <p:cNvPr id="4" name="圖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113" y="3327707"/>
            <a:ext cx="3428669" cy="2973536"/>
          </a:xfrm>
          <a:prstGeom prst="rect">
            <a:avLst/>
          </a:prstGeom>
        </p:spPr>
      </p:pic>
    </p:spTree>
    <p:extLst>
      <p:ext uri="{BB962C8B-B14F-4D97-AF65-F5344CB8AC3E}">
        <p14:creationId xmlns:p14="http://schemas.microsoft.com/office/powerpoint/2010/main" val="57279943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lide Number"/>
          <p:cNvSpPr>
            <a:spLocks noGrp="1"/>
          </p:cNvSpPr>
          <p:nvPr>
            <p:ph type="sldNum" sz="quarter" idx="2"/>
          </p:nvPr>
        </p:nvSpPr>
        <p:spPr>
          <a:xfrm>
            <a:off x="8545513" y="6444152"/>
            <a:ext cx="127001" cy="13554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341" name="Titel 1"/>
          <p:cNvSpPr>
            <a:spLocks noGrp="1"/>
          </p:cNvSpPr>
          <p:nvPr>
            <p:ph type="title"/>
          </p:nvPr>
        </p:nvSpPr>
        <p:spPr>
          <a:xfrm>
            <a:off x="121568" y="234889"/>
            <a:ext cx="8794113" cy="307778"/>
          </a:xfrm>
          <a:prstGeom prst="rect">
            <a:avLst/>
          </a:prstGeom>
        </p:spPr>
        <p:txBody>
          <a:bodyPr/>
          <a:lstStyle>
            <a:lvl1pPr defTabSz="772619">
              <a:defRPr sz="1740">
                <a:latin typeface="微軟正黑體"/>
                <a:ea typeface="微軟正黑體"/>
                <a:cs typeface="微軟正黑體"/>
                <a:sym typeface="微軟正黑體"/>
              </a:defRPr>
            </a:lvl1pPr>
          </a:lstStyle>
          <a:p>
            <a:r>
              <a:rPr dirty="0"/>
              <a:t>    </a:t>
            </a:r>
            <a:r>
              <a:rPr dirty="0" err="1"/>
              <a:t>大綱</a:t>
            </a:r>
            <a:endParaRPr dirty="0"/>
          </a:p>
        </p:txBody>
      </p:sp>
      <p:grpSp>
        <p:nvGrpSpPr>
          <p:cNvPr id="344" name="AutoShape 11"/>
          <p:cNvGrpSpPr/>
          <p:nvPr/>
        </p:nvGrpSpPr>
        <p:grpSpPr>
          <a:xfrm>
            <a:off x="1813804" y="1405411"/>
            <a:ext cx="1181359" cy="587793"/>
            <a:chOff x="0" y="0"/>
            <a:chExt cx="1181357" cy="587792"/>
          </a:xfrm>
        </p:grpSpPr>
        <p:sp>
          <p:nvSpPr>
            <p:cNvPr id="342" name="鋸齒形"/>
            <p:cNvSpPr/>
            <p:nvPr/>
          </p:nvSpPr>
          <p:spPr>
            <a:xfrm>
              <a:off x="0" y="0"/>
              <a:ext cx="1181357" cy="587792"/>
            </a:xfrm>
            <a:prstGeom prst="chevron">
              <a:avLst>
                <a:gd name="adj" fmla="val 20474"/>
              </a:avLst>
            </a:prstGeom>
            <a:solidFill>
              <a:srgbClr val="92D050"/>
            </a:solidFill>
            <a:ln w="9525" cap="flat">
              <a:solidFill>
                <a:srgbClr val="000000"/>
              </a:solidFill>
              <a:prstDash val="solid"/>
              <a:miter lim="800000"/>
            </a:ln>
            <a:effectLst/>
          </p:spPr>
          <p:txBody>
            <a:bodyPr wrap="square" lIns="0" tIns="0" rIns="0" bIns="0" numCol="1" anchor="ctr">
              <a:noAutofit/>
            </a:bodyPr>
            <a:lstStyle/>
            <a:p>
              <a:pPr>
                <a:spcBef>
                  <a:spcPts val="1600"/>
                </a:spcBef>
                <a:defRPr sz="1100" b="1">
                  <a:solidFill>
                    <a:srgbClr val="FFFFFF"/>
                  </a:solidFill>
                  <a:latin typeface="微軟正黑體"/>
                  <a:ea typeface="微軟正黑體"/>
                  <a:cs typeface="微軟正黑體"/>
                  <a:sym typeface="微軟正黑體"/>
                </a:defRPr>
              </a:pPr>
              <a:endParaRPr/>
            </a:p>
          </p:txBody>
        </p:sp>
        <p:sp>
          <p:nvSpPr>
            <p:cNvPr id="343" name="自然語言處理"/>
            <p:cNvSpPr/>
            <p:nvPr/>
          </p:nvSpPr>
          <p:spPr>
            <a:xfrm>
              <a:off x="120345" y="209257"/>
              <a:ext cx="940667" cy="1692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spcBef>
                  <a:spcPts val="1600"/>
                </a:spcBef>
                <a:defRPr sz="1100" b="1">
                  <a:solidFill>
                    <a:srgbClr val="FFFFFF"/>
                  </a:solidFill>
                  <a:latin typeface="微軟正黑體"/>
                  <a:ea typeface="微軟正黑體"/>
                  <a:cs typeface="微軟正黑體"/>
                  <a:sym typeface="微軟正黑體"/>
                </a:defRPr>
              </a:pPr>
              <a:r>
                <a:rPr lang="zh-TW" altLang="en-US" dirty="0" smtClean="0"/>
                <a:t>     神經</a:t>
              </a:r>
              <a:r>
                <a:rPr lang="zh-TW" altLang="en-US" dirty="0"/>
                <a:t>網路</a:t>
              </a:r>
              <a:endParaRPr dirty="0"/>
            </a:p>
          </p:txBody>
        </p:sp>
      </p:grpSp>
      <p:grpSp>
        <p:nvGrpSpPr>
          <p:cNvPr id="347" name="Oval 58"/>
          <p:cNvGrpSpPr/>
          <p:nvPr/>
        </p:nvGrpSpPr>
        <p:grpSpPr>
          <a:xfrm>
            <a:off x="1762817" y="1303366"/>
            <a:ext cx="245705" cy="245705"/>
            <a:chOff x="0" y="0"/>
            <a:chExt cx="245703" cy="245703"/>
          </a:xfrm>
        </p:grpSpPr>
        <p:sp>
          <p:nvSpPr>
            <p:cNvPr id="345" name="圓形"/>
            <p:cNvSpPr/>
            <p:nvPr/>
          </p:nvSpPr>
          <p:spPr>
            <a:xfrm>
              <a:off x="0" y="0"/>
              <a:ext cx="245704" cy="245704"/>
            </a:xfrm>
            <a:prstGeom prst="ellipse">
              <a:avLst/>
            </a:prstGeom>
            <a:solidFill>
              <a:srgbClr val="00B050"/>
            </a:solidFill>
            <a:ln w="28575" cap="flat">
              <a:solidFill>
                <a:srgbClr val="FFFFFF"/>
              </a:solidFill>
              <a:prstDash val="solid"/>
              <a:round/>
            </a:ln>
            <a:effectLst/>
          </p:spPr>
          <p:txBody>
            <a:bodyPr wrap="square" lIns="0" tIns="0" rIns="0" bIns="0" numCol="1" anchor="ctr">
              <a:noAutofit/>
            </a:bodyPr>
            <a:lstStyle/>
            <a:p>
              <a:pPr marL="160181" indent="-160181" algn="ctr">
                <a:lnSpc>
                  <a:spcPct val="90000"/>
                </a:lnSpc>
                <a:spcBef>
                  <a:spcPts val="0"/>
                </a:spcBef>
              </a:pPr>
              <a:endParaRPr/>
            </a:p>
          </p:txBody>
        </p:sp>
        <p:sp>
          <p:nvSpPr>
            <p:cNvPr id="346" name="2"/>
            <p:cNvSpPr/>
            <p:nvPr/>
          </p:nvSpPr>
          <p:spPr>
            <a:xfrm>
              <a:off x="37635" y="282"/>
              <a:ext cx="170434" cy="245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0018" tIns="40018" rIns="40018" bIns="40018" numCol="1" anchor="ctr">
              <a:spAutoFit/>
            </a:bodyPr>
            <a:lstStyle>
              <a:lvl1pPr marL="160181" indent="-160181" algn="ctr">
                <a:lnSpc>
                  <a:spcPct val="90000"/>
                </a:lnSpc>
                <a:spcBef>
                  <a:spcPts val="0"/>
                </a:spcBef>
                <a:defRPr sz="1100" b="1">
                  <a:solidFill>
                    <a:srgbClr val="FFFFFF"/>
                  </a:solidFill>
                  <a:latin typeface="微軟正黑體"/>
                  <a:ea typeface="微軟正黑體"/>
                  <a:cs typeface="微軟正黑體"/>
                  <a:sym typeface="微軟正黑體"/>
                </a:defRPr>
              </a:lvl1pPr>
            </a:lstStyle>
            <a:p>
              <a:r>
                <a:t>2</a:t>
              </a:r>
            </a:p>
          </p:txBody>
        </p:sp>
      </p:grpSp>
      <p:grpSp>
        <p:nvGrpSpPr>
          <p:cNvPr id="350" name="Text Box 6"/>
          <p:cNvGrpSpPr/>
          <p:nvPr/>
        </p:nvGrpSpPr>
        <p:grpSpPr>
          <a:xfrm>
            <a:off x="1840478" y="2130769"/>
            <a:ext cx="1099619" cy="3520019"/>
            <a:chOff x="-1" y="-1"/>
            <a:chExt cx="1099618" cy="3520018"/>
          </a:xfrm>
        </p:grpSpPr>
        <p:sp>
          <p:nvSpPr>
            <p:cNvPr id="348" name="矩形"/>
            <p:cNvSpPr/>
            <p:nvPr/>
          </p:nvSpPr>
          <p:spPr>
            <a:xfrm>
              <a:off x="-1" y="-1"/>
              <a:ext cx="1099618" cy="3520018"/>
            </a:xfrm>
            <a:prstGeom prst="rect">
              <a:avLst/>
            </a:prstGeom>
            <a:solidFill>
              <a:srgbClr val="F2F2F2"/>
            </a:solidFill>
            <a:ln w="12700" cap="flat">
              <a:noFill/>
              <a:miter lim="400000"/>
            </a:ln>
            <a:effectLst/>
          </p:spPr>
          <p:txBody>
            <a:bodyPr wrap="square" lIns="0" tIns="0" rIns="0" bIns="0" numCol="1" anchor="t">
              <a:noAutofit/>
            </a:bodyPr>
            <a:lstStyle/>
            <a:p>
              <a:pPr>
                <a:spcBef>
                  <a:spcPts val="100"/>
                </a:spcBef>
                <a:defRPr sz="1100">
                  <a:latin typeface="微軟正黑體"/>
                  <a:ea typeface="微軟正黑體"/>
                  <a:cs typeface="微軟正黑體"/>
                  <a:sym typeface="微軟正黑體"/>
                </a:defRPr>
              </a:pPr>
              <a:endParaRPr/>
            </a:p>
          </p:txBody>
        </p:sp>
        <p:sp>
          <p:nvSpPr>
            <p:cNvPr id="349" name="自然語言的範疇…"/>
            <p:cNvSpPr/>
            <p:nvPr/>
          </p:nvSpPr>
          <p:spPr>
            <a:xfrm>
              <a:off x="-1" y="-1"/>
              <a:ext cx="1099618" cy="8976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en-US" altLang="zh-TW" dirty="0"/>
                <a:t>NN(</a:t>
              </a:r>
              <a:r>
                <a:rPr lang="zh-TW" altLang="en-US" dirty="0"/>
                <a:t>神經網路</a:t>
              </a:r>
              <a:r>
                <a:rPr lang="en-US" altLang="zh-TW" dirty="0"/>
                <a:t>)</a:t>
              </a:r>
              <a:endParaRPr lang="zh-TW" altLang="en-US" sz="600" dirty="0">
                <a:latin typeface="Verdana"/>
                <a:ea typeface="Verdana"/>
                <a:cs typeface="Verdana"/>
                <a:sym typeface="Verdana"/>
              </a:endParaRPr>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en-US" altLang="zh-TW" dirty="0"/>
                <a:t>CNN(</a:t>
              </a:r>
              <a:r>
                <a:rPr lang="zh-TW" altLang="en-US" dirty="0"/>
                <a:t>卷積神經網路</a:t>
              </a:r>
              <a:r>
                <a:rPr lang="en-US" altLang="zh-TW" dirty="0"/>
                <a:t>)</a:t>
              </a:r>
              <a:endParaRPr lang="zh-TW" altLang="en-US" sz="600" dirty="0">
                <a:latin typeface="Verdana"/>
                <a:ea typeface="Verdana"/>
                <a:cs typeface="Verdana"/>
                <a:sym typeface="Verdana"/>
              </a:endParaRPr>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en-US" altLang="zh-TW" dirty="0"/>
                <a:t>RNN(</a:t>
              </a:r>
              <a:r>
                <a:rPr lang="zh-TW" altLang="en-US" dirty="0"/>
                <a:t>遞歸神經網路</a:t>
              </a:r>
              <a:r>
                <a:rPr lang="en-US" altLang="zh-TW" dirty="0"/>
                <a:t>)</a:t>
              </a:r>
            </a:p>
          </p:txBody>
        </p:sp>
      </p:grpSp>
      <p:grpSp>
        <p:nvGrpSpPr>
          <p:cNvPr id="353" name="AutoShape 11"/>
          <p:cNvGrpSpPr/>
          <p:nvPr/>
        </p:nvGrpSpPr>
        <p:grpSpPr>
          <a:xfrm>
            <a:off x="5663593" y="1405411"/>
            <a:ext cx="1255669" cy="587793"/>
            <a:chOff x="0" y="0"/>
            <a:chExt cx="1255667" cy="587792"/>
          </a:xfrm>
        </p:grpSpPr>
        <p:sp>
          <p:nvSpPr>
            <p:cNvPr id="351" name="鋸齒形"/>
            <p:cNvSpPr/>
            <p:nvPr/>
          </p:nvSpPr>
          <p:spPr>
            <a:xfrm>
              <a:off x="0" y="0"/>
              <a:ext cx="1181357" cy="587792"/>
            </a:xfrm>
            <a:prstGeom prst="chevron">
              <a:avLst>
                <a:gd name="adj" fmla="val 20455"/>
              </a:avLst>
            </a:prstGeom>
            <a:solidFill>
              <a:srgbClr val="92D050"/>
            </a:solidFill>
            <a:ln w="9525" cap="flat">
              <a:solidFill>
                <a:srgbClr val="000000"/>
              </a:solidFill>
              <a:prstDash val="solid"/>
              <a:miter lim="800000"/>
            </a:ln>
            <a:effectLst/>
          </p:spPr>
          <p:txBody>
            <a:bodyPr wrap="square" lIns="0" tIns="0" rIns="0" bIns="0" numCol="1" anchor="ctr">
              <a:noAutofit/>
            </a:bodyPr>
            <a:lstStyle/>
            <a:p>
              <a:pPr>
                <a:spcBef>
                  <a:spcPts val="0"/>
                </a:spcBef>
              </a:pPr>
              <a:endParaRPr/>
            </a:p>
          </p:txBody>
        </p:sp>
        <p:sp>
          <p:nvSpPr>
            <p:cNvPr id="352" name="實例"/>
            <p:cNvSpPr/>
            <p:nvPr/>
          </p:nvSpPr>
          <p:spPr>
            <a:xfrm>
              <a:off x="76689" y="209257"/>
              <a:ext cx="1178978" cy="1692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spcBef>
                  <a:spcPts val="0"/>
                </a:spcBef>
                <a:defRPr sz="1100" b="1">
                  <a:solidFill>
                    <a:srgbClr val="FFFFFF"/>
                  </a:solidFill>
                  <a:latin typeface="微軟正黑體"/>
                  <a:ea typeface="微軟正黑體"/>
                  <a:cs typeface="微軟正黑體"/>
                  <a:sym typeface="微軟正黑體"/>
                </a:defRPr>
              </a:pPr>
              <a:r>
                <a:rPr dirty="0"/>
                <a:t>  </a:t>
              </a:r>
              <a:r>
                <a:rPr lang="zh-TW" altLang="en-US" dirty="0" smtClean="0"/>
                <a:t>機器學習的應用</a:t>
              </a:r>
              <a:endParaRPr dirty="0"/>
            </a:p>
          </p:txBody>
        </p:sp>
      </p:grpSp>
      <p:grpSp>
        <p:nvGrpSpPr>
          <p:cNvPr id="356" name="Oval 61"/>
          <p:cNvGrpSpPr/>
          <p:nvPr/>
        </p:nvGrpSpPr>
        <p:grpSpPr>
          <a:xfrm>
            <a:off x="5535466" y="1303366"/>
            <a:ext cx="245705" cy="245705"/>
            <a:chOff x="0" y="0"/>
            <a:chExt cx="245703" cy="245703"/>
          </a:xfrm>
        </p:grpSpPr>
        <p:sp>
          <p:nvSpPr>
            <p:cNvPr id="354" name="圓形"/>
            <p:cNvSpPr/>
            <p:nvPr/>
          </p:nvSpPr>
          <p:spPr>
            <a:xfrm>
              <a:off x="0" y="0"/>
              <a:ext cx="245704" cy="245704"/>
            </a:xfrm>
            <a:prstGeom prst="ellipse">
              <a:avLst/>
            </a:prstGeom>
            <a:solidFill>
              <a:srgbClr val="00B050"/>
            </a:solidFill>
            <a:ln w="28575" cap="flat">
              <a:solidFill>
                <a:srgbClr val="FFFFFF"/>
              </a:solidFill>
              <a:prstDash val="solid"/>
              <a:round/>
            </a:ln>
            <a:effectLst/>
          </p:spPr>
          <p:txBody>
            <a:bodyPr wrap="square" lIns="0" tIns="0" rIns="0" bIns="0" numCol="1" anchor="ctr">
              <a:noAutofit/>
            </a:bodyPr>
            <a:lstStyle/>
            <a:p>
              <a:pPr marL="160181" indent="-160181" algn="ctr">
                <a:lnSpc>
                  <a:spcPct val="90000"/>
                </a:lnSpc>
                <a:spcBef>
                  <a:spcPts val="0"/>
                </a:spcBef>
              </a:pPr>
              <a:endParaRPr/>
            </a:p>
          </p:txBody>
        </p:sp>
        <p:sp>
          <p:nvSpPr>
            <p:cNvPr id="355" name="5"/>
            <p:cNvSpPr/>
            <p:nvPr/>
          </p:nvSpPr>
          <p:spPr>
            <a:xfrm>
              <a:off x="37635" y="282"/>
              <a:ext cx="170434" cy="245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0018" tIns="40018" rIns="40018" bIns="40018" numCol="1" anchor="ctr">
              <a:spAutoFit/>
            </a:bodyPr>
            <a:lstStyle>
              <a:lvl1pPr marL="160181" indent="-160181" algn="ctr">
                <a:lnSpc>
                  <a:spcPct val="90000"/>
                </a:lnSpc>
                <a:spcBef>
                  <a:spcPts val="0"/>
                </a:spcBef>
                <a:defRPr sz="1100" b="1">
                  <a:solidFill>
                    <a:srgbClr val="FFFFFF"/>
                  </a:solidFill>
                  <a:latin typeface="微軟正黑體"/>
                  <a:ea typeface="微軟正黑體"/>
                  <a:cs typeface="微軟正黑體"/>
                  <a:sym typeface="微軟正黑體"/>
                </a:defRPr>
              </a:lvl1pPr>
            </a:lstStyle>
            <a:p>
              <a:r>
                <a:rPr dirty="0"/>
                <a:t>5</a:t>
              </a:r>
            </a:p>
          </p:txBody>
        </p:sp>
      </p:grpSp>
      <p:grpSp>
        <p:nvGrpSpPr>
          <p:cNvPr id="359" name="Text Box 8"/>
          <p:cNvGrpSpPr/>
          <p:nvPr/>
        </p:nvGrpSpPr>
        <p:grpSpPr>
          <a:xfrm>
            <a:off x="5689885" y="2130769"/>
            <a:ext cx="1077244" cy="3520019"/>
            <a:chOff x="-1" y="-1"/>
            <a:chExt cx="1077243" cy="3520018"/>
          </a:xfrm>
        </p:grpSpPr>
        <p:sp>
          <p:nvSpPr>
            <p:cNvPr id="357" name="矩形"/>
            <p:cNvSpPr/>
            <p:nvPr/>
          </p:nvSpPr>
          <p:spPr>
            <a:xfrm>
              <a:off x="-1" y="-1"/>
              <a:ext cx="1077243" cy="3520018"/>
            </a:xfrm>
            <a:prstGeom prst="rect">
              <a:avLst/>
            </a:prstGeom>
            <a:solidFill>
              <a:srgbClr val="F2F2F2"/>
            </a:solidFill>
            <a:ln w="12700" cap="flat">
              <a:noFill/>
              <a:miter lim="400000"/>
            </a:ln>
            <a:effectLst/>
          </p:spPr>
          <p:txBody>
            <a:bodyPr wrap="square" lIns="0" tIns="0" rIns="0" bIns="0" numCol="1" anchor="t">
              <a:noAutofit/>
            </a:bodyPr>
            <a:lstStyle/>
            <a:p>
              <a:pPr>
                <a:spcBef>
                  <a:spcPts val="100"/>
                </a:spcBef>
                <a:defRPr sz="1100">
                  <a:latin typeface="微軟正黑體"/>
                  <a:ea typeface="微軟正黑體"/>
                  <a:cs typeface="微軟正黑體"/>
                  <a:sym typeface="微軟正黑體"/>
                </a:defRPr>
              </a:pPr>
              <a:endParaRPr/>
            </a:p>
          </p:txBody>
        </p:sp>
        <p:sp>
          <p:nvSpPr>
            <p:cNvPr id="358" name="律師"/>
            <p:cNvSpPr/>
            <p:nvPr/>
          </p:nvSpPr>
          <p:spPr>
            <a:xfrm>
              <a:off x="-1" y="-1"/>
              <a:ext cx="1077243" cy="17953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zh-TW" altLang="en-US" dirty="0"/>
                <a:t>資安</a:t>
              </a:r>
              <a:r>
                <a:rPr lang="en-US" dirty="0"/>
                <a:t>system log</a:t>
              </a:r>
              <a:r>
                <a:rPr lang="zh-TW" altLang="en-US" dirty="0"/>
                <a:t>資料</a:t>
              </a:r>
              <a:r>
                <a:rPr lang="zh-TW" altLang="en-US" dirty="0" smtClean="0"/>
                <a:t>分布</a:t>
              </a:r>
              <a:endParaRPr lang="en-US" altLang="zh-TW" dirty="0" smtClean="0"/>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en-US" altLang="zh-TW" dirty="0"/>
                <a:t>DNN</a:t>
              </a:r>
              <a:r>
                <a:rPr lang="zh-TW" altLang="en-US" dirty="0"/>
                <a:t>模型架構與訓練</a:t>
              </a:r>
              <a:r>
                <a:rPr lang="zh-TW" altLang="en-US" dirty="0" smtClean="0"/>
                <a:t>過程</a:t>
              </a:r>
              <a:endParaRPr lang="en-US" altLang="zh-TW" dirty="0" smtClean="0"/>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en-US" altLang="zh-TW" dirty="0"/>
                <a:t>DNN</a:t>
              </a:r>
              <a:r>
                <a:rPr lang="zh-TW" altLang="en-US" dirty="0"/>
                <a:t>模型結果</a:t>
              </a:r>
              <a:r>
                <a:rPr lang="zh-TW" altLang="en-US" dirty="0" smtClean="0"/>
                <a:t>評估</a:t>
              </a:r>
              <a:endParaRPr lang="en-US" altLang="zh-TW" dirty="0" smtClean="0"/>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en-US" altLang="zh-TW" dirty="0"/>
                <a:t>BU</a:t>
              </a:r>
              <a:r>
                <a:rPr lang="zh-TW" altLang="en-US" dirty="0"/>
                <a:t>說明分析預測</a:t>
              </a:r>
              <a:r>
                <a:rPr lang="zh-TW" altLang="en-US" dirty="0" smtClean="0"/>
                <a:t>電文</a:t>
              </a:r>
              <a:endParaRPr lang="en-US" altLang="zh-TW" dirty="0" smtClean="0"/>
            </a:p>
            <a:p>
              <a:pPr>
                <a:spcBef>
                  <a:spcPts val="200"/>
                </a:spcBef>
                <a:buClr>
                  <a:srgbClr val="00B050"/>
                </a:buClr>
                <a:buSzPct val="130000"/>
                <a:defRPr sz="1100">
                  <a:latin typeface="微軟正黑體"/>
                  <a:ea typeface="微軟正黑體"/>
                  <a:cs typeface="微軟正黑體"/>
                  <a:sym typeface="微軟正黑體"/>
                </a:defRPr>
              </a:pPr>
              <a:r>
                <a:rPr lang="zh-TW" altLang="en-US" dirty="0"/>
                <a:t/>
              </a:r>
              <a:br>
                <a:rPr lang="zh-TW" altLang="en-US" dirty="0"/>
              </a:br>
              <a:endParaRPr dirty="0"/>
            </a:p>
          </p:txBody>
        </p:sp>
      </p:grpSp>
      <p:grpSp>
        <p:nvGrpSpPr>
          <p:cNvPr id="362" name="AutoShape 11"/>
          <p:cNvGrpSpPr/>
          <p:nvPr/>
        </p:nvGrpSpPr>
        <p:grpSpPr>
          <a:xfrm>
            <a:off x="4373935" y="1405410"/>
            <a:ext cx="1181359" cy="587794"/>
            <a:chOff x="0" y="74403"/>
            <a:chExt cx="1181357" cy="587793"/>
          </a:xfrm>
        </p:grpSpPr>
        <p:sp>
          <p:nvSpPr>
            <p:cNvPr id="360" name="鋸齒形"/>
            <p:cNvSpPr/>
            <p:nvPr/>
          </p:nvSpPr>
          <p:spPr>
            <a:xfrm>
              <a:off x="0" y="74403"/>
              <a:ext cx="1181357" cy="587793"/>
            </a:xfrm>
            <a:prstGeom prst="chevron">
              <a:avLst>
                <a:gd name="adj" fmla="val 20455"/>
              </a:avLst>
            </a:prstGeom>
            <a:solidFill>
              <a:srgbClr val="92D050"/>
            </a:solidFill>
            <a:ln w="9525" cap="flat">
              <a:solidFill>
                <a:srgbClr val="000000"/>
              </a:solidFill>
              <a:prstDash val="solid"/>
              <a:miter lim="800000"/>
            </a:ln>
            <a:effectLst/>
          </p:spPr>
          <p:txBody>
            <a:bodyPr wrap="square" lIns="0" tIns="0" rIns="0" bIns="0" numCol="1" anchor="ctr">
              <a:noAutofit/>
            </a:bodyPr>
            <a:lstStyle/>
            <a:p>
              <a:pPr algn="ctr">
                <a:spcBef>
                  <a:spcPts val="0"/>
                </a:spcBef>
                <a:defRPr sz="1100" b="1">
                  <a:solidFill>
                    <a:srgbClr val="FFFFFF"/>
                  </a:solidFill>
                  <a:latin typeface="微軟正黑體"/>
                  <a:ea typeface="微軟正黑體"/>
                  <a:cs typeface="微軟正黑體"/>
                  <a:sym typeface="微軟正黑體"/>
                </a:defRPr>
              </a:pPr>
              <a:endParaRPr/>
            </a:p>
          </p:txBody>
        </p:sp>
        <p:sp>
          <p:nvSpPr>
            <p:cNvPr id="361" name="機器學習…"/>
            <p:cNvSpPr/>
            <p:nvPr/>
          </p:nvSpPr>
          <p:spPr>
            <a:xfrm>
              <a:off x="120233" y="283661"/>
              <a:ext cx="940891" cy="1692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spcBef>
                  <a:spcPts val="0"/>
                </a:spcBef>
                <a:defRPr sz="1100">
                  <a:solidFill>
                    <a:srgbClr val="FFFFFF"/>
                  </a:solidFill>
                  <a:latin typeface="微軟正黑體"/>
                  <a:ea typeface="微軟正黑體"/>
                  <a:cs typeface="微軟正黑體"/>
                  <a:sym typeface="微軟正黑體"/>
                </a:defRPr>
              </a:pPr>
              <a:r>
                <a:rPr lang="zh-TW" altLang="en-US" dirty="0"/>
                <a:t>遷移</a:t>
              </a:r>
              <a:r>
                <a:rPr lang="zh-TW" altLang="en-US" dirty="0" smtClean="0"/>
                <a:t>學習</a:t>
              </a:r>
              <a:endParaRPr dirty="0"/>
            </a:p>
          </p:txBody>
        </p:sp>
      </p:grpSp>
      <p:grpSp>
        <p:nvGrpSpPr>
          <p:cNvPr id="365" name="Oval 60"/>
          <p:cNvGrpSpPr/>
          <p:nvPr/>
        </p:nvGrpSpPr>
        <p:grpSpPr>
          <a:xfrm>
            <a:off x="4344283" y="1303366"/>
            <a:ext cx="245705" cy="245705"/>
            <a:chOff x="0" y="0"/>
            <a:chExt cx="245703" cy="245703"/>
          </a:xfrm>
        </p:grpSpPr>
        <p:sp>
          <p:nvSpPr>
            <p:cNvPr id="363" name="圓形"/>
            <p:cNvSpPr/>
            <p:nvPr/>
          </p:nvSpPr>
          <p:spPr>
            <a:xfrm>
              <a:off x="0" y="0"/>
              <a:ext cx="245704" cy="245704"/>
            </a:xfrm>
            <a:prstGeom prst="ellipse">
              <a:avLst/>
            </a:prstGeom>
            <a:solidFill>
              <a:srgbClr val="00B050"/>
            </a:solidFill>
            <a:ln w="28575" cap="flat">
              <a:solidFill>
                <a:srgbClr val="FFFFFF"/>
              </a:solidFill>
              <a:prstDash val="solid"/>
              <a:round/>
            </a:ln>
            <a:effectLst/>
          </p:spPr>
          <p:txBody>
            <a:bodyPr wrap="square" lIns="0" tIns="0" rIns="0" bIns="0" numCol="1" anchor="ctr">
              <a:noAutofit/>
            </a:bodyPr>
            <a:lstStyle/>
            <a:p>
              <a:pPr marL="160181" indent="-160181" algn="ctr">
                <a:lnSpc>
                  <a:spcPct val="90000"/>
                </a:lnSpc>
                <a:spcBef>
                  <a:spcPts val="0"/>
                </a:spcBef>
              </a:pPr>
              <a:endParaRPr/>
            </a:p>
          </p:txBody>
        </p:sp>
        <p:sp>
          <p:nvSpPr>
            <p:cNvPr id="364" name="4"/>
            <p:cNvSpPr/>
            <p:nvPr/>
          </p:nvSpPr>
          <p:spPr>
            <a:xfrm>
              <a:off x="37635" y="282"/>
              <a:ext cx="170434" cy="245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0018" tIns="40018" rIns="40018" bIns="40018" numCol="1" anchor="ctr">
              <a:spAutoFit/>
            </a:bodyPr>
            <a:lstStyle>
              <a:lvl1pPr marL="160181" indent="-160181" algn="ctr">
                <a:lnSpc>
                  <a:spcPct val="90000"/>
                </a:lnSpc>
                <a:spcBef>
                  <a:spcPts val="0"/>
                </a:spcBef>
                <a:defRPr sz="1100" b="1">
                  <a:solidFill>
                    <a:srgbClr val="FFFFFF"/>
                  </a:solidFill>
                  <a:latin typeface="微軟正黑體"/>
                  <a:ea typeface="微軟正黑體"/>
                  <a:cs typeface="微軟正黑體"/>
                  <a:sym typeface="微軟正黑體"/>
                </a:defRPr>
              </a:lvl1pPr>
            </a:lstStyle>
            <a:p>
              <a:r>
                <a:t>4</a:t>
              </a:r>
            </a:p>
          </p:txBody>
        </p:sp>
      </p:grpSp>
      <p:grpSp>
        <p:nvGrpSpPr>
          <p:cNvPr id="368" name="Text Box 10"/>
          <p:cNvGrpSpPr/>
          <p:nvPr/>
        </p:nvGrpSpPr>
        <p:grpSpPr>
          <a:xfrm>
            <a:off x="4417792" y="2130769"/>
            <a:ext cx="1077242" cy="3520019"/>
            <a:chOff x="0" y="-1"/>
            <a:chExt cx="1077240" cy="3520018"/>
          </a:xfrm>
        </p:grpSpPr>
        <p:sp>
          <p:nvSpPr>
            <p:cNvPr id="366" name="矩形"/>
            <p:cNvSpPr/>
            <p:nvPr/>
          </p:nvSpPr>
          <p:spPr>
            <a:xfrm>
              <a:off x="0" y="-1"/>
              <a:ext cx="1077240" cy="3520018"/>
            </a:xfrm>
            <a:prstGeom prst="rect">
              <a:avLst/>
            </a:prstGeom>
            <a:solidFill>
              <a:srgbClr val="F2F2F2"/>
            </a:solidFill>
            <a:ln w="12700" cap="flat">
              <a:noFill/>
              <a:miter lim="400000"/>
            </a:ln>
            <a:effectLst/>
          </p:spPr>
          <p:txBody>
            <a:bodyPr wrap="square" lIns="0" tIns="0" rIns="0" bIns="0" numCol="1" anchor="t">
              <a:noAutofit/>
            </a:bodyPr>
            <a:lstStyle/>
            <a:p>
              <a:pPr>
                <a:spcBef>
                  <a:spcPts val="100"/>
                </a:spcBef>
                <a:defRPr sz="1100">
                  <a:latin typeface="微軟正黑體"/>
                  <a:ea typeface="微軟正黑體"/>
                  <a:cs typeface="微軟正黑體"/>
                  <a:sym typeface="微軟正黑體"/>
                </a:defRPr>
              </a:pPr>
              <a:endParaRPr/>
            </a:p>
          </p:txBody>
        </p:sp>
        <p:sp>
          <p:nvSpPr>
            <p:cNvPr id="367" name="X"/>
            <p:cNvSpPr/>
            <p:nvPr/>
          </p:nvSpPr>
          <p:spPr>
            <a:xfrm>
              <a:off x="0" y="-1"/>
              <a:ext cx="1077240" cy="12490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80975" indent="-180975">
                <a:spcBef>
                  <a:spcPts val="200"/>
                </a:spcBef>
                <a:buClr>
                  <a:srgbClr val="00B050"/>
                </a:buClr>
                <a:buSzPct val="130000"/>
                <a:buChar char="▪"/>
                <a:defRPr sz="1100">
                  <a:latin typeface="+mn-lt"/>
                  <a:ea typeface="+mn-ea"/>
                  <a:cs typeface="+mn-cs"/>
                  <a:sym typeface="Helvetica"/>
                </a:defRPr>
              </a:pPr>
              <a:r>
                <a:rPr lang="zh-TW" altLang="en-US" dirty="0" smtClean="0"/>
                <a:t>為什麼使用遷移式學習</a:t>
              </a:r>
              <a:r>
                <a:rPr lang="en-US" altLang="zh-TW" dirty="0" smtClean="0"/>
                <a:t>?</a:t>
              </a:r>
            </a:p>
            <a:p>
              <a:pPr marL="180975" indent="-180975">
                <a:spcBef>
                  <a:spcPts val="200"/>
                </a:spcBef>
                <a:buClr>
                  <a:srgbClr val="00B050"/>
                </a:buClr>
                <a:buSzPct val="130000"/>
                <a:buChar char="▪"/>
                <a:defRPr sz="1100">
                  <a:latin typeface="+mn-lt"/>
                  <a:ea typeface="+mn-ea"/>
                  <a:cs typeface="+mn-cs"/>
                  <a:sym typeface="Helvetica"/>
                </a:defRPr>
              </a:pPr>
              <a:r>
                <a:rPr lang="zh-TW" altLang="en-US" dirty="0" smtClean="0"/>
                <a:t>遷移式學習應用</a:t>
              </a:r>
              <a:r>
                <a:rPr lang="en-US" altLang="zh-TW" dirty="0" smtClean="0"/>
                <a:t>:</a:t>
              </a:r>
              <a:r>
                <a:rPr lang="zh-TW" altLang="en-US" dirty="0" smtClean="0"/>
                <a:t>機器翻譯</a:t>
              </a:r>
              <a:endParaRPr lang="en-US" altLang="zh-TW" dirty="0" smtClean="0"/>
            </a:p>
            <a:p>
              <a:pPr marL="180975" indent="-180975">
                <a:spcBef>
                  <a:spcPts val="200"/>
                </a:spcBef>
                <a:buClr>
                  <a:srgbClr val="00B050"/>
                </a:buClr>
                <a:buSzPct val="130000"/>
                <a:buChar char="▪"/>
                <a:defRPr sz="1100">
                  <a:latin typeface="+mn-lt"/>
                  <a:ea typeface="+mn-ea"/>
                  <a:cs typeface="+mn-cs"/>
                  <a:sym typeface="Helvetica"/>
                </a:defRPr>
              </a:pPr>
              <a:r>
                <a:rPr lang="zh-TW" altLang="en-US" dirty="0" smtClean="0"/>
                <a:t>遷移式學習應用</a:t>
              </a:r>
              <a:r>
                <a:rPr lang="en-US" altLang="zh-TW" dirty="0" smtClean="0"/>
                <a:t>:</a:t>
              </a:r>
              <a:r>
                <a:rPr lang="zh-TW" altLang="en-US" dirty="0" smtClean="0"/>
                <a:t>自駕車</a:t>
              </a:r>
              <a:endParaRPr dirty="0"/>
            </a:p>
            <a:p>
              <a:pPr marL="180975" indent="-180975">
                <a:spcBef>
                  <a:spcPts val="100"/>
                </a:spcBef>
                <a:buClr>
                  <a:srgbClr val="00B050"/>
                </a:buClr>
                <a:buSzPct val="130000"/>
                <a:buChar char="▪"/>
                <a:defRPr sz="1100" b="1">
                  <a:latin typeface="+mn-lt"/>
                  <a:ea typeface="+mn-ea"/>
                  <a:cs typeface="+mn-cs"/>
                  <a:sym typeface="Helvetica"/>
                </a:defRPr>
              </a:pPr>
              <a:endParaRPr dirty="0"/>
            </a:p>
          </p:txBody>
        </p:sp>
      </p:grpSp>
      <p:grpSp>
        <p:nvGrpSpPr>
          <p:cNvPr id="371" name="AutoShape 56"/>
          <p:cNvGrpSpPr/>
          <p:nvPr/>
        </p:nvGrpSpPr>
        <p:grpSpPr>
          <a:xfrm>
            <a:off x="584431" y="1405411"/>
            <a:ext cx="1181358" cy="587793"/>
            <a:chOff x="0" y="0"/>
            <a:chExt cx="1181357" cy="587792"/>
          </a:xfrm>
        </p:grpSpPr>
        <p:sp>
          <p:nvSpPr>
            <p:cNvPr id="369" name="形狀"/>
            <p:cNvSpPr/>
            <p:nvPr/>
          </p:nvSpPr>
          <p:spPr>
            <a:xfrm>
              <a:off x="0" y="0"/>
              <a:ext cx="1181357" cy="587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415" y="0"/>
                  </a:lnTo>
                  <a:lnTo>
                    <a:pt x="21600" y="10800"/>
                  </a:lnTo>
                  <a:lnTo>
                    <a:pt x="19415" y="21600"/>
                  </a:lnTo>
                  <a:lnTo>
                    <a:pt x="0" y="21600"/>
                  </a:lnTo>
                  <a:close/>
                </a:path>
              </a:pathLst>
            </a:custGeom>
            <a:solidFill>
              <a:srgbClr val="92D050"/>
            </a:solidFill>
            <a:ln w="9525" cap="flat">
              <a:solidFill>
                <a:srgbClr val="000000"/>
              </a:solidFill>
              <a:prstDash val="solid"/>
              <a:miter lim="800000"/>
            </a:ln>
            <a:effectLst/>
          </p:spPr>
          <p:txBody>
            <a:bodyPr wrap="square" lIns="0" tIns="0" rIns="0" bIns="0" numCol="1" anchor="ctr">
              <a:noAutofit/>
            </a:bodyPr>
            <a:lstStyle/>
            <a:p>
              <a:pPr algn="ctr">
                <a:spcBef>
                  <a:spcPts val="0"/>
                </a:spcBef>
                <a:defRPr sz="1100" b="1">
                  <a:solidFill>
                    <a:srgbClr val="FFFFFF"/>
                  </a:solidFill>
                  <a:latin typeface="微軟正黑體"/>
                  <a:ea typeface="微軟正黑體"/>
                  <a:cs typeface="微軟正黑體"/>
                  <a:sym typeface="微軟正黑體"/>
                </a:defRPr>
              </a:pPr>
              <a:endParaRPr/>
            </a:p>
          </p:txBody>
        </p:sp>
        <p:sp>
          <p:nvSpPr>
            <p:cNvPr id="370" name="神經網路"/>
            <p:cNvSpPr/>
            <p:nvPr/>
          </p:nvSpPr>
          <p:spPr>
            <a:xfrm>
              <a:off x="0" y="209257"/>
              <a:ext cx="1121605" cy="1692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spcBef>
                  <a:spcPts val="0"/>
                </a:spcBef>
                <a:defRPr sz="1100" b="1">
                  <a:solidFill>
                    <a:srgbClr val="FFFFFF"/>
                  </a:solidFill>
                  <a:latin typeface="微軟正黑體"/>
                  <a:ea typeface="微軟正黑體"/>
                  <a:cs typeface="微軟正黑體"/>
                  <a:sym typeface="微軟正黑體"/>
                </a:defRPr>
              </a:pPr>
              <a:r>
                <a:rPr lang="zh-TW" altLang="en-US" dirty="0" smtClean="0"/>
                <a:t>機器學習的種類</a:t>
              </a:r>
              <a:r>
                <a:rPr dirty="0" smtClean="0"/>
                <a:t>  </a:t>
              </a:r>
              <a:endParaRPr dirty="0"/>
            </a:p>
          </p:txBody>
        </p:sp>
      </p:grpSp>
      <p:grpSp>
        <p:nvGrpSpPr>
          <p:cNvPr id="374" name="Text Box 5"/>
          <p:cNvGrpSpPr/>
          <p:nvPr/>
        </p:nvGrpSpPr>
        <p:grpSpPr>
          <a:xfrm>
            <a:off x="579542" y="2130769"/>
            <a:ext cx="1085447" cy="3520019"/>
            <a:chOff x="0" y="-1"/>
            <a:chExt cx="1085446" cy="3520018"/>
          </a:xfrm>
        </p:grpSpPr>
        <p:sp>
          <p:nvSpPr>
            <p:cNvPr id="372" name="矩形"/>
            <p:cNvSpPr/>
            <p:nvPr/>
          </p:nvSpPr>
          <p:spPr>
            <a:xfrm>
              <a:off x="0" y="-1"/>
              <a:ext cx="1085446" cy="3520018"/>
            </a:xfrm>
            <a:prstGeom prst="rect">
              <a:avLst/>
            </a:prstGeom>
            <a:solidFill>
              <a:srgbClr val="F2F2F2"/>
            </a:solidFill>
            <a:ln w="12700" cap="flat">
              <a:noFill/>
              <a:miter lim="400000"/>
            </a:ln>
            <a:effectLst/>
          </p:spPr>
          <p:txBody>
            <a:bodyPr wrap="square" lIns="0" tIns="0" rIns="0" bIns="0" numCol="1" anchor="t">
              <a:noAutofit/>
            </a:bodyPr>
            <a:lstStyle/>
            <a:p>
              <a:pPr>
                <a:spcBef>
                  <a:spcPts val="100"/>
                </a:spcBef>
                <a:defRPr sz="600">
                  <a:latin typeface="Verdana"/>
                  <a:ea typeface="Verdana"/>
                  <a:cs typeface="Verdana"/>
                  <a:sym typeface="Verdana"/>
                </a:defRPr>
              </a:pPr>
              <a:endParaRPr/>
            </a:p>
          </p:txBody>
        </p:sp>
        <p:sp>
          <p:nvSpPr>
            <p:cNvPr id="373" name="NN(神經網路)…"/>
            <p:cNvSpPr/>
            <p:nvPr/>
          </p:nvSpPr>
          <p:spPr>
            <a:xfrm>
              <a:off x="0" y="-1"/>
              <a:ext cx="1085446" cy="11439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zh-TW" altLang="en-US" dirty="0" smtClean="0"/>
                <a:t>監督式學習</a:t>
              </a:r>
              <a:endParaRPr lang="en-US" altLang="zh-TW" dirty="0" smtClean="0"/>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zh-TW" altLang="en-US" dirty="0" smtClean="0"/>
                <a:t>非監督式學習</a:t>
              </a:r>
              <a:endParaRPr lang="en-US" altLang="zh-TW" dirty="0" smtClean="0"/>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zh-TW" altLang="en-US" dirty="0"/>
                <a:t>半</a:t>
              </a:r>
              <a:r>
                <a:rPr lang="zh-TW" altLang="en-US" dirty="0" smtClean="0"/>
                <a:t>監督式學習</a:t>
              </a:r>
              <a:endParaRPr lang="en-US" altLang="zh-TW" dirty="0" smtClean="0"/>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zh-TW" altLang="en-US" dirty="0" smtClean="0"/>
                <a:t>增強式學習</a:t>
              </a:r>
              <a:endParaRPr lang="en-US" altLang="zh-TW" dirty="0" smtClean="0"/>
            </a:p>
            <a:p>
              <a:pPr marL="180975" indent="-180975">
                <a:spcBef>
                  <a:spcPts val="200"/>
                </a:spcBef>
                <a:buClr>
                  <a:srgbClr val="00B050"/>
                </a:buClr>
                <a:buSzPct val="130000"/>
                <a:buChar char="▪"/>
                <a:defRPr sz="1100">
                  <a:latin typeface="微軟正黑體"/>
                  <a:ea typeface="微軟正黑體"/>
                  <a:cs typeface="微軟正黑體"/>
                  <a:sym typeface="微軟正黑體"/>
                </a:defRPr>
              </a:pPr>
              <a:endParaRPr lang="en-US" altLang="zh-TW" dirty="0" smtClean="0"/>
            </a:p>
            <a:p>
              <a:pPr marL="180975" indent="-180975">
                <a:spcBef>
                  <a:spcPts val="200"/>
                </a:spcBef>
                <a:buClr>
                  <a:srgbClr val="00B050"/>
                </a:buClr>
                <a:buSzPct val="130000"/>
                <a:buChar char="▪"/>
                <a:defRPr sz="1100">
                  <a:latin typeface="微軟正黑體"/>
                  <a:ea typeface="微軟正黑體"/>
                  <a:cs typeface="微軟正黑體"/>
                  <a:sym typeface="微軟正黑體"/>
                </a:defRPr>
              </a:pPr>
              <a:endParaRPr dirty="0"/>
            </a:p>
          </p:txBody>
        </p:sp>
      </p:grpSp>
      <p:grpSp>
        <p:nvGrpSpPr>
          <p:cNvPr id="377" name="Oval 57"/>
          <p:cNvGrpSpPr/>
          <p:nvPr/>
        </p:nvGrpSpPr>
        <p:grpSpPr>
          <a:xfrm>
            <a:off x="551015" y="1303366"/>
            <a:ext cx="245705" cy="245705"/>
            <a:chOff x="0" y="0"/>
            <a:chExt cx="245703" cy="245703"/>
          </a:xfrm>
        </p:grpSpPr>
        <p:sp>
          <p:nvSpPr>
            <p:cNvPr id="375" name="圓形"/>
            <p:cNvSpPr/>
            <p:nvPr/>
          </p:nvSpPr>
          <p:spPr>
            <a:xfrm>
              <a:off x="0" y="0"/>
              <a:ext cx="245704" cy="245704"/>
            </a:xfrm>
            <a:prstGeom prst="ellipse">
              <a:avLst/>
            </a:prstGeom>
            <a:solidFill>
              <a:srgbClr val="00B050"/>
            </a:solidFill>
            <a:ln w="28575" cap="flat">
              <a:solidFill>
                <a:srgbClr val="FFFFFF"/>
              </a:solidFill>
              <a:prstDash val="solid"/>
              <a:round/>
            </a:ln>
            <a:effectLst/>
          </p:spPr>
          <p:txBody>
            <a:bodyPr wrap="square" lIns="0" tIns="0" rIns="0" bIns="0" numCol="1" anchor="ctr">
              <a:noAutofit/>
            </a:bodyPr>
            <a:lstStyle/>
            <a:p>
              <a:pPr marL="160181" indent="-160181" algn="ctr">
                <a:lnSpc>
                  <a:spcPct val="90000"/>
                </a:lnSpc>
                <a:spcBef>
                  <a:spcPts val="0"/>
                </a:spcBef>
              </a:pPr>
              <a:endParaRPr/>
            </a:p>
          </p:txBody>
        </p:sp>
        <p:sp>
          <p:nvSpPr>
            <p:cNvPr id="376" name="1"/>
            <p:cNvSpPr/>
            <p:nvPr/>
          </p:nvSpPr>
          <p:spPr>
            <a:xfrm>
              <a:off x="37635" y="282"/>
              <a:ext cx="170434" cy="245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0018" tIns="40018" rIns="40018" bIns="40018" numCol="1" anchor="ctr">
              <a:spAutoFit/>
            </a:bodyPr>
            <a:lstStyle>
              <a:lvl1pPr marL="160181" indent="-160181" algn="ctr">
                <a:lnSpc>
                  <a:spcPct val="90000"/>
                </a:lnSpc>
                <a:spcBef>
                  <a:spcPts val="0"/>
                </a:spcBef>
                <a:defRPr sz="1100" b="1">
                  <a:solidFill>
                    <a:srgbClr val="FFFFFF"/>
                  </a:solidFill>
                  <a:latin typeface="微軟正黑體"/>
                  <a:ea typeface="微軟正黑體"/>
                  <a:cs typeface="微軟正黑體"/>
                  <a:sym typeface="微軟正黑體"/>
                </a:defRPr>
              </a:lvl1pPr>
            </a:lstStyle>
            <a:p>
              <a:r>
                <a:t>1</a:t>
              </a:r>
            </a:p>
          </p:txBody>
        </p:sp>
      </p:grpSp>
      <p:grpSp>
        <p:nvGrpSpPr>
          <p:cNvPr id="380" name="AutoShape 11"/>
          <p:cNvGrpSpPr/>
          <p:nvPr/>
        </p:nvGrpSpPr>
        <p:grpSpPr>
          <a:xfrm>
            <a:off x="3094551" y="1405411"/>
            <a:ext cx="1181359" cy="587793"/>
            <a:chOff x="0" y="0"/>
            <a:chExt cx="1181357" cy="587792"/>
          </a:xfrm>
        </p:grpSpPr>
        <p:sp>
          <p:nvSpPr>
            <p:cNvPr id="378" name="鋸齒形"/>
            <p:cNvSpPr/>
            <p:nvPr/>
          </p:nvSpPr>
          <p:spPr>
            <a:xfrm>
              <a:off x="0" y="0"/>
              <a:ext cx="1181357" cy="587792"/>
            </a:xfrm>
            <a:prstGeom prst="chevron">
              <a:avLst>
                <a:gd name="adj" fmla="val 20455"/>
              </a:avLst>
            </a:prstGeom>
            <a:solidFill>
              <a:srgbClr val="92D050"/>
            </a:solidFill>
            <a:ln w="9525" cap="flat">
              <a:solidFill>
                <a:srgbClr val="000000"/>
              </a:solidFill>
              <a:prstDash val="solid"/>
              <a:miter lim="800000"/>
            </a:ln>
            <a:effectLst/>
          </p:spPr>
          <p:txBody>
            <a:bodyPr wrap="square" lIns="0" tIns="0" rIns="0" bIns="0" numCol="1" anchor="ctr">
              <a:noAutofit/>
            </a:bodyPr>
            <a:lstStyle/>
            <a:p>
              <a:pPr algn="ctr">
                <a:spcBef>
                  <a:spcPts val="0"/>
                </a:spcBef>
                <a:defRPr sz="1100" b="1">
                  <a:solidFill>
                    <a:srgbClr val="FFFFFF"/>
                  </a:solidFill>
                  <a:latin typeface="微軟正黑體"/>
                  <a:ea typeface="微軟正黑體"/>
                  <a:cs typeface="微軟正黑體"/>
                  <a:sym typeface="微軟正黑體"/>
                </a:defRPr>
              </a:pPr>
              <a:endParaRPr/>
            </a:p>
          </p:txBody>
        </p:sp>
        <p:sp>
          <p:nvSpPr>
            <p:cNvPr id="379" name="機器學習"/>
            <p:cNvSpPr/>
            <p:nvPr/>
          </p:nvSpPr>
          <p:spPr>
            <a:xfrm>
              <a:off x="120233" y="209257"/>
              <a:ext cx="940891" cy="1692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spcBef>
                  <a:spcPts val="0"/>
                </a:spcBef>
                <a:defRPr sz="1100" b="1">
                  <a:solidFill>
                    <a:srgbClr val="FFFFFF"/>
                  </a:solidFill>
                  <a:latin typeface="微軟正黑體"/>
                  <a:ea typeface="微軟正黑體"/>
                  <a:cs typeface="微軟正黑體"/>
                  <a:sym typeface="微軟正黑體"/>
                </a:defRPr>
              </a:lvl1pPr>
            </a:lstStyle>
            <a:p>
              <a:r>
                <a:rPr lang="zh-TW" altLang="en-US" dirty="0" smtClean="0"/>
                <a:t>自然語言處理</a:t>
              </a:r>
              <a:endParaRPr dirty="0"/>
            </a:p>
          </p:txBody>
        </p:sp>
      </p:grpSp>
      <p:sp>
        <p:nvSpPr>
          <p:cNvPr id="381" name="矩形"/>
          <p:cNvSpPr/>
          <p:nvPr/>
        </p:nvSpPr>
        <p:spPr>
          <a:xfrm>
            <a:off x="3134367" y="2130769"/>
            <a:ext cx="1092315" cy="3520019"/>
          </a:xfrm>
          <a:prstGeom prst="rect">
            <a:avLst/>
          </a:prstGeom>
          <a:solidFill>
            <a:srgbClr val="F2F2F2"/>
          </a:solidFill>
          <a:ln w="12700" cap="flat">
            <a:noFill/>
            <a:miter lim="400000"/>
          </a:ln>
          <a:effectLst/>
        </p:spPr>
        <p:txBody>
          <a:bodyPr wrap="square" lIns="0" tIns="0" rIns="0" bIns="0" numCol="1" anchor="t">
            <a:noAutofit/>
          </a:bodyPr>
          <a:lstStyle/>
          <a:p>
            <a:pPr>
              <a:spcBef>
                <a:spcPts val="100"/>
              </a:spcBef>
              <a:defRPr sz="1100">
                <a:latin typeface="微軟正黑體"/>
                <a:ea typeface="微軟正黑體"/>
                <a:cs typeface="微軟正黑體"/>
                <a:sym typeface="微軟正黑體"/>
              </a:defRPr>
            </a:pPr>
            <a:endParaRPr/>
          </a:p>
        </p:txBody>
      </p:sp>
      <p:grpSp>
        <p:nvGrpSpPr>
          <p:cNvPr id="386" name="Oval 59"/>
          <p:cNvGrpSpPr/>
          <p:nvPr/>
        </p:nvGrpSpPr>
        <p:grpSpPr>
          <a:xfrm>
            <a:off x="2958323" y="1303366"/>
            <a:ext cx="245705" cy="245705"/>
            <a:chOff x="0" y="0"/>
            <a:chExt cx="245703" cy="245703"/>
          </a:xfrm>
        </p:grpSpPr>
        <p:sp>
          <p:nvSpPr>
            <p:cNvPr id="384" name="圓形"/>
            <p:cNvSpPr/>
            <p:nvPr/>
          </p:nvSpPr>
          <p:spPr>
            <a:xfrm>
              <a:off x="0" y="0"/>
              <a:ext cx="245704" cy="245704"/>
            </a:xfrm>
            <a:prstGeom prst="ellipse">
              <a:avLst/>
            </a:prstGeom>
            <a:solidFill>
              <a:srgbClr val="00B050"/>
            </a:solidFill>
            <a:ln w="28575" cap="flat">
              <a:solidFill>
                <a:srgbClr val="FFFFFF"/>
              </a:solidFill>
              <a:prstDash val="solid"/>
              <a:round/>
            </a:ln>
            <a:effectLst/>
          </p:spPr>
          <p:txBody>
            <a:bodyPr wrap="square" lIns="0" tIns="0" rIns="0" bIns="0" numCol="1" anchor="ctr">
              <a:noAutofit/>
            </a:bodyPr>
            <a:lstStyle/>
            <a:p>
              <a:pPr marL="160181" indent="-160181" algn="ctr">
                <a:lnSpc>
                  <a:spcPct val="90000"/>
                </a:lnSpc>
                <a:spcBef>
                  <a:spcPts val="0"/>
                </a:spcBef>
              </a:pPr>
              <a:endParaRPr/>
            </a:p>
          </p:txBody>
        </p:sp>
        <p:sp>
          <p:nvSpPr>
            <p:cNvPr id="385" name="3"/>
            <p:cNvSpPr/>
            <p:nvPr/>
          </p:nvSpPr>
          <p:spPr>
            <a:xfrm>
              <a:off x="37635" y="282"/>
              <a:ext cx="170434" cy="245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0018" tIns="40018" rIns="40018" bIns="40018" numCol="1" anchor="ctr">
              <a:spAutoFit/>
            </a:bodyPr>
            <a:lstStyle>
              <a:lvl1pPr marL="160181" indent="-160181" algn="ctr">
                <a:lnSpc>
                  <a:spcPct val="90000"/>
                </a:lnSpc>
                <a:spcBef>
                  <a:spcPts val="0"/>
                </a:spcBef>
                <a:defRPr sz="1100" b="1">
                  <a:solidFill>
                    <a:srgbClr val="FFFFFF"/>
                  </a:solidFill>
                  <a:latin typeface="微軟正黑體"/>
                  <a:ea typeface="微軟正黑體"/>
                  <a:cs typeface="微軟正黑體"/>
                  <a:sym typeface="微軟正黑體"/>
                </a:defRPr>
              </a:lvl1pPr>
            </a:lstStyle>
            <a:p>
              <a:r>
                <a:t>3</a:t>
              </a:r>
            </a:p>
          </p:txBody>
        </p:sp>
      </p:grpSp>
      <p:sp>
        <p:nvSpPr>
          <p:cNvPr id="58" name="自然語言的範疇…"/>
          <p:cNvSpPr/>
          <p:nvPr/>
        </p:nvSpPr>
        <p:spPr>
          <a:xfrm>
            <a:off x="3142093" y="2147468"/>
            <a:ext cx="1099619" cy="10669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zh-TW" altLang="en-US" sz="1100" dirty="0" smtClean="0">
                <a:latin typeface="微軟正黑體"/>
                <a:ea typeface="微軟正黑體"/>
                <a:cs typeface="Verdana"/>
                <a:sym typeface="微軟正黑體"/>
              </a:rPr>
              <a:t>自然語言的範疇</a:t>
            </a:r>
            <a:endParaRPr lang="zh-TW" altLang="en-US" sz="600" dirty="0">
              <a:latin typeface="Verdana"/>
              <a:ea typeface="Verdana"/>
              <a:cs typeface="Verdana"/>
              <a:sym typeface="Verdana"/>
            </a:endParaRPr>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en-US" altLang="zh-TW" dirty="0" smtClean="0"/>
              <a:t>word2vec</a:t>
            </a:r>
            <a:r>
              <a:rPr lang="zh-TW" altLang="en-US" dirty="0" smtClean="0"/>
              <a:t>簡介</a:t>
            </a:r>
            <a:endParaRPr lang="en-US" altLang="zh-TW" dirty="0"/>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en-US" altLang="zh-TW" dirty="0" smtClean="0"/>
              <a:t>word2vec</a:t>
            </a:r>
            <a:r>
              <a:rPr lang="zh-TW" altLang="en-US" dirty="0" smtClean="0"/>
              <a:t>實作</a:t>
            </a:r>
            <a:endParaRPr lang="en-US" altLang="zh-TW" dirty="0"/>
          </a:p>
        </p:txBody>
      </p:sp>
      <p:grpSp>
        <p:nvGrpSpPr>
          <p:cNvPr id="48" name="AutoShape 11"/>
          <p:cNvGrpSpPr/>
          <p:nvPr/>
        </p:nvGrpSpPr>
        <p:grpSpPr>
          <a:xfrm>
            <a:off x="6915453" y="1394521"/>
            <a:ext cx="1255669" cy="587793"/>
            <a:chOff x="0" y="0"/>
            <a:chExt cx="1255667" cy="587792"/>
          </a:xfrm>
        </p:grpSpPr>
        <p:sp>
          <p:nvSpPr>
            <p:cNvPr id="49" name="鋸齒形"/>
            <p:cNvSpPr/>
            <p:nvPr/>
          </p:nvSpPr>
          <p:spPr>
            <a:xfrm>
              <a:off x="0" y="0"/>
              <a:ext cx="1181357" cy="587792"/>
            </a:xfrm>
            <a:prstGeom prst="chevron">
              <a:avLst>
                <a:gd name="adj" fmla="val 20455"/>
              </a:avLst>
            </a:prstGeom>
            <a:solidFill>
              <a:srgbClr val="92D050"/>
            </a:solidFill>
            <a:ln w="9525" cap="flat">
              <a:solidFill>
                <a:srgbClr val="000000"/>
              </a:solidFill>
              <a:prstDash val="solid"/>
              <a:miter lim="800000"/>
            </a:ln>
            <a:effectLst/>
          </p:spPr>
          <p:txBody>
            <a:bodyPr wrap="square" lIns="0" tIns="0" rIns="0" bIns="0" numCol="1" anchor="ctr">
              <a:noAutofit/>
            </a:bodyPr>
            <a:lstStyle/>
            <a:p>
              <a:pPr>
                <a:spcBef>
                  <a:spcPts val="0"/>
                </a:spcBef>
              </a:pPr>
              <a:endParaRPr/>
            </a:p>
          </p:txBody>
        </p:sp>
        <p:sp>
          <p:nvSpPr>
            <p:cNvPr id="50" name="實例"/>
            <p:cNvSpPr/>
            <p:nvPr/>
          </p:nvSpPr>
          <p:spPr>
            <a:xfrm>
              <a:off x="76689" y="209257"/>
              <a:ext cx="1178978" cy="1692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spcBef>
                  <a:spcPts val="0"/>
                </a:spcBef>
                <a:defRPr sz="1100" b="1">
                  <a:solidFill>
                    <a:srgbClr val="FFFFFF"/>
                  </a:solidFill>
                  <a:latin typeface="微軟正黑體"/>
                  <a:ea typeface="微軟正黑體"/>
                  <a:cs typeface="微軟正黑體"/>
                  <a:sym typeface="微軟正黑體"/>
                </a:defRPr>
              </a:pPr>
              <a:r>
                <a:rPr dirty="0"/>
                <a:t>  </a:t>
              </a:r>
              <a:r>
                <a:rPr lang="zh-TW" altLang="en-US" dirty="0" smtClean="0"/>
                <a:t> 實習總結</a:t>
              </a:r>
              <a:endParaRPr dirty="0"/>
            </a:p>
          </p:txBody>
        </p:sp>
      </p:grpSp>
      <p:grpSp>
        <p:nvGrpSpPr>
          <p:cNvPr id="51" name="Text Box 8"/>
          <p:cNvGrpSpPr/>
          <p:nvPr/>
        </p:nvGrpSpPr>
        <p:grpSpPr>
          <a:xfrm>
            <a:off x="6941745" y="2119879"/>
            <a:ext cx="1077244" cy="3520019"/>
            <a:chOff x="-1" y="-1"/>
            <a:chExt cx="1077243" cy="3520018"/>
          </a:xfrm>
        </p:grpSpPr>
        <p:sp>
          <p:nvSpPr>
            <p:cNvPr id="52" name="矩形"/>
            <p:cNvSpPr/>
            <p:nvPr/>
          </p:nvSpPr>
          <p:spPr>
            <a:xfrm>
              <a:off x="-1" y="-1"/>
              <a:ext cx="1077243" cy="3520018"/>
            </a:xfrm>
            <a:prstGeom prst="rect">
              <a:avLst/>
            </a:prstGeom>
            <a:solidFill>
              <a:srgbClr val="F2F2F2"/>
            </a:solidFill>
            <a:ln w="12700" cap="flat">
              <a:noFill/>
              <a:miter lim="400000"/>
            </a:ln>
            <a:effectLst/>
          </p:spPr>
          <p:txBody>
            <a:bodyPr wrap="square" lIns="0" tIns="0" rIns="0" bIns="0" numCol="1" anchor="t">
              <a:noAutofit/>
            </a:bodyPr>
            <a:lstStyle/>
            <a:p>
              <a:pPr>
                <a:spcBef>
                  <a:spcPts val="100"/>
                </a:spcBef>
                <a:defRPr sz="1100">
                  <a:latin typeface="微軟正黑體"/>
                  <a:ea typeface="微軟正黑體"/>
                  <a:cs typeface="微軟正黑體"/>
                  <a:sym typeface="微軟正黑體"/>
                </a:defRPr>
              </a:pPr>
              <a:endParaRPr/>
            </a:p>
          </p:txBody>
        </p:sp>
        <p:sp>
          <p:nvSpPr>
            <p:cNvPr id="53" name="律師"/>
            <p:cNvSpPr/>
            <p:nvPr/>
          </p:nvSpPr>
          <p:spPr>
            <a:xfrm>
              <a:off x="-1" y="-1"/>
              <a:ext cx="1077243" cy="8976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zh-TW" altLang="en-US" sz="1100" dirty="0">
                  <a:solidFill>
                    <a:schemeClr val="tx1"/>
                  </a:solidFill>
                  <a:latin typeface="+mn-ea"/>
                  <a:cs typeface="Microsoft JhengHei"/>
                  <a:sym typeface="Microsoft JhengHei"/>
                </a:rPr>
                <a:t>理論與實務</a:t>
              </a:r>
              <a:r>
                <a:rPr lang="zh-TW" altLang="en-US" sz="1100" dirty="0" smtClean="0">
                  <a:solidFill>
                    <a:schemeClr val="tx1"/>
                  </a:solidFill>
                  <a:latin typeface="+mn-ea"/>
                  <a:cs typeface="Microsoft JhengHei"/>
                  <a:sym typeface="Microsoft JhengHei"/>
                </a:rPr>
                <a:t>應用</a:t>
              </a:r>
              <a:endParaRPr lang="en-US" altLang="zh-TW" sz="1100" dirty="0" smtClean="0">
                <a:solidFill>
                  <a:schemeClr val="tx1"/>
                </a:solidFill>
                <a:latin typeface="+mn-ea"/>
                <a:cs typeface="Microsoft JhengHei"/>
                <a:sym typeface="Microsoft JhengHei"/>
              </a:endParaRPr>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zh-TW" altLang="en-US" sz="1100" dirty="0" smtClean="0">
                  <a:solidFill>
                    <a:schemeClr val="tx1"/>
                  </a:solidFill>
                  <a:latin typeface="+mn-ea"/>
                  <a:sym typeface="Microsoft JhengHei"/>
                </a:rPr>
                <a:t>資源機會豐富</a:t>
              </a:r>
              <a:endParaRPr lang="en-US" altLang="zh-TW" sz="1100" dirty="0" smtClean="0">
                <a:solidFill>
                  <a:schemeClr val="tx1"/>
                </a:solidFill>
                <a:latin typeface="+mn-ea"/>
                <a:sym typeface="Microsoft JhengHei"/>
              </a:endParaRPr>
            </a:p>
            <a:p>
              <a:pPr marL="180975" indent="-180975">
                <a:spcBef>
                  <a:spcPts val="200"/>
                </a:spcBef>
                <a:buClr>
                  <a:srgbClr val="00B050"/>
                </a:buClr>
                <a:buSzPct val="130000"/>
                <a:buChar char="▪"/>
                <a:defRPr sz="1100">
                  <a:latin typeface="微軟正黑體"/>
                  <a:ea typeface="微軟正黑體"/>
                  <a:cs typeface="微軟正黑體"/>
                  <a:sym typeface="微軟正黑體"/>
                </a:defRPr>
              </a:pPr>
              <a:r>
                <a:rPr lang="zh-TW" altLang="en-US" sz="1100" dirty="0" smtClean="0">
                  <a:solidFill>
                    <a:schemeClr val="tx1"/>
                  </a:solidFill>
                  <a:latin typeface="+mn-ea"/>
                  <a:sym typeface="Microsoft JhengHei"/>
                </a:rPr>
                <a:t>體驗感</a:t>
              </a:r>
              <a:r>
                <a:rPr lang="zh-TW" altLang="en-US" sz="1100" dirty="0">
                  <a:solidFill>
                    <a:schemeClr val="tx1"/>
                  </a:solidFill>
                  <a:latin typeface="+mn-ea"/>
                  <a:sym typeface="Microsoft JhengHei"/>
                </a:rPr>
                <a:t>受</a:t>
              </a:r>
              <a:r>
                <a:rPr lang="zh-TW" altLang="en-US" dirty="0"/>
                <a:t/>
              </a:r>
              <a:br>
                <a:rPr lang="zh-TW" altLang="en-US" dirty="0"/>
              </a:br>
              <a:endParaRPr dirty="0"/>
            </a:p>
          </p:txBody>
        </p:sp>
      </p:grpSp>
      <p:grpSp>
        <p:nvGrpSpPr>
          <p:cNvPr id="60" name="Oval 61"/>
          <p:cNvGrpSpPr/>
          <p:nvPr/>
        </p:nvGrpSpPr>
        <p:grpSpPr>
          <a:xfrm>
            <a:off x="6841143" y="1293438"/>
            <a:ext cx="245706" cy="245706"/>
            <a:chOff x="0" y="0"/>
            <a:chExt cx="245704" cy="245704"/>
          </a:xfrm>
        </p:grpSpPr>
        <p:sp>
          <p:nvSpPr>
            <p:cNvPr id="61" name="圓形"/>
            <p:cNvSpPr/>
            <p:nvPr/>
          </p:nvSpPr>
          <p:spPr>
            <a:xfrm>
              <a:off x="0" y="0"/>
              <a:ext cx="245704" cy="245704"/>
            </a:xfrm>
            <a:prstGeom prst="ellipse">
              <a:avLst/>
            </a:prstGeom>
            <a:solidFill>
              <a:srgbClr val="00B050"/>
            </a:solidFill>
            <a:ln w="28575" cap="flat">
              <a:solidFill>
                <a:srgbClr val="FFFFFF"/>
              </a:solidFill>
              <a:prstDash val="solid"/>
              <a:round/>
            </a:ln>
            <a:effectLst/>
          </p:spPr>
          <p:txBody>
            <a:bodyPr wrap="square" lIns="0" tIns="0" rIns="0" bIns="0" numCol="1" anchor="ctr">
              <a:noAutofit/>
            </a:bodyPr>
            <a:lstStyle/>
            <a:p>
              <a:pPr marL="160181" indent="-160181" algn="ctr">
                <a:lnSpc>
                  <a:spcPct val="90000"/>
                </a:lnSpc>
                <a:spcBef>
                  <a:spcPts val="0"/>
                </a:spcBef>
              </a:pPr>
              <a:endParaRPr/>
            </a:p>
          </p:txBody>
        </p:sp>
        <p:sp>
          <p:nvSpPr>
            <p:cNvPr id="62" name="5"/>
            <p:cNvSpPr/>
            <p:nvPr/>
          </p:nvSpPr>
          <p:spPr>
            <a:xfrm>
              <a:off x="40765" y="6269"/>
              <a:ext cx="164173" cy="2331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0018" tIns="40018" rIns="40018" bIns="40018" numCol="1" anchor="ctr">
              <a:spAutoFit/>
            </a:bodyPr>
            <a:lstStyle>
              <a:lvl1pPr marL="160181" indent="-160181" algn="ctr">
                <a:lnSpc>
                  <a:spcPct val="90000"/>
                </a:lnSpc>
                <a:spcBef>
                  <a:spcPts val="0"/>
                </a:spcBef>
                <a:defRPr sz="1100" b="1">
                  <a:solidFill>
                    <a:srgbClr val="FFFFFF"/>
                  </a:solidFill>
                  <a:latin typeface="微軟正黑體"/>
                  <a:ea typeface="微軟正黑體"/>
                  <a:cs typeface="微軟正黑體"/>
                  <a:sym typeface="微軟正黑體"/>
                </a:defRPr>
              </a:lvl1pPr>
            </a:lstStyle>
            <a:p>
              <a:r>
                <a:rPr lang="en-US" dirty="0" smtClean="0"/>
                <a:t>6</a:t>
              </a:r>
              <a:endParaRPr dirty="0"/>
            </a:p>
          </p:txBody>
        </p:sp>
      </p:gr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1"/>
          <p:cNvSpPr>
            <a:spLocks noGrp="1"/>
          </p:cNvSpPr>
          <p:nvPr>
            <p:ph type="title"/>
          </p:nvPr>
        </p:nvSpPr>
        <p:spPr>
          <a:xfrm>
            <a:off x="121460" y="236072"/>
            <a:ext cx="8786324" cy="615008"/>
          </a:xfrm>
        </p:spPr>
        <p:txBody>
          <a:bodyPr/>
          <a:lstStyle/>
          <a:p>
            <a:r>
              <a:rPr lang="zh-TW" altLang="en-US" sz="1998" dirty="0">
                <a:latin typeface="微軟正黑體" panose="020B0604030504040204" pitchFamily="34" charset="-120"/>
                <a:ea typeface="微軟正黑體" panose="020B0604030504040204" pitchFamily="34" charset="-120"/>
              </a:rPr>
              <a:t>    </a:t>
            </a:r>
            <a:r>
              <a:rPr lang="en-US" altLang="zh-TW" sz="1998" dirty="0">
                <a:latin typeface="微軟正黑體" panose="020B0604030504040204" pitchFamily="34" charset="-120"/>
                <a:ea typeface="微軟正黑體" panose="020B0604030504040204" pitchFamily="34" charset="-120"/>
                <a:cs typeface="Microsoft JhengHei"/>
                <a:sym typeface="Microsoft JhengHei"/>
              </a:rPr>
              <a:t>BU</a:t>
            </a:r>
            <a:r>
              <a:rPr lang="zh-TW" altLang="en-US" sz="1998" dirty="0">
                <a:latin typeface="微軟正黑體" panose="020B0604030504040204" pitchFamily="34" charset="-120"/>
                <a:ea typeface="微軟正黑體" panose="020B0604030504040204" pitchFamily="34" charset="-120"/>
                <a:cs typeface="Microsoft JhengHei"/>
                <a:sym typeface="Microsoft JhengHei"/>
              </a:rPr>
              <a:t>說明分析</a:t>
            </a:r>
            <a:r>
              <a:rPr lang="zh-TW" altLang="en-US" sz="1998" dirty="0">
                <a:latin typeface="微軟正黑體" panose="020B0604030504040204" pitchFamily="34" charset="-120"/>
                <a:ea typeface="微軟正黑體" panose="020B0604030504040204" pitchFamily="34" charset="-120"/>
              </a:rPr>
              <a:t>預測電文</a:t>
            </a:r>
            <a:r>
              <a:rPr lang="de-DE" altLang="zh-TW" sz="1998" dirty="0">
                <a:latin typeface="微軟正黑體" panose="020B0604030504040204" pitchFamily="34" charset="-120"/>
                <a:ea typeface="微軟正黑體" panose="020B0604030504040204" pitchFamily="34" charset="-120"/>
              </a:rPr>
              <a:t/>
            </a:r>
            <a:br>
              <a:rPr lang="de-DE" altLang="zh-TW" sz="1998" dirty="0">
                <a:latin typeface="微軟正黑體" panose="020B0604030504040204" pitchFamily="34" charset="-120"/>
                <a:ea typeface="微軟正黑體" panose="020B0604030504040204" pitchFamily="34" charset="-120"/>
              </a:rPr>
            </a:br>
            <a:endParaRPr lang="en-US" sz="1998" dirty="0">
              <a:latin typeface="微軟正黑體" panose="020B0604030504040204" pitchFamily="34" charset="-120"/>
              <a:ea typeface="微軟正黑體" panose="020B0604030504040204" pitchFamily="34" charset="-120"/>
            </a:endParaRPr>
          </a:p>
        </p:txBody>
      </p:sp>
      <p:sp>
        <p:nvSpPr>
          <p:cNvPr id="22" name="AutoShape 11"/>
          <p:cNvSpPr>
            <a:spLocks noChangeArrowheads="1"/>
          </p:cNvSpPr>
          <p:nvPr/>
        </p:nvSpPr>
        <p:spPr bwMode="gray">
          <a:xfrm>
            <a:off x="2514801" y="948756"/>
            <a:ext cx="1180311" cy="587271"/>
          </a:xfrm>
          <a:prstGeom prst="chevron">
            <a:avLst>
              <a:gd name="adj" fmla="val 20474"/>
            </a:avLst>
          </a:prstGeom>
          <a:solidFill>
            <a:srgbClr val="92D050"/>
          </a:solidFill>
          <a:ln w="9525" algn="ctr">
            <a:solidFill>
              <a:srgbClr val="000000"/>
            </a:solidFill>
            <a:miter lim="800000"/>
            <a:headEnd/>
            <a:tailEnd/>
          </a:ln>
          <a:effectLst/>
        </p:spPr>
        <p:txBody>
          <a:bodyPr lIns="0" tIns="0" rIns="0" bIns="0" anchor="ctr"/>
          <a:lstStyle/>
          <a:p>
            <a:pPr>
              <a:spcBef>
                <a:spcPts val="1599"/>
              </a:spcBef>
            </a:pPr>
            <a:r>
              <a:rPr lang="zh-TW" altLang="en-US"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rPr>
              <a:t> </a:t>
            </a:r>
            <a:r>
              <a:rPr lang="en-US" altLang="zh-TW"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rPr>
              <a:t> </a:t>
            </a:r>
            <a:r>
              <a:rPr lang="zh-TW" altLang="en-US"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rPr>
              <a:t>建立語言模型</a:t>
            </a:r>
          </a:p>
        </p:txBody>
      </p:sp>
      <p:sp>
        <p:nvSpPr>
          <p:cNvPr id="23" name="Oval 58"/>
          <p:cNvSpPr>
            <a:spLocks noChangeArrowheads="1"/>
          </p:cNvSpPr>
          <p:nvPr/>
        </p:nvSpPr>
        <p:spPr bwMode="gray">
          <a:xfrm>
            <a:off x="2463859" y="846803"/>
            <a:ext cx="245487" cy="245487"/>
          </a:xfrm>
          <a:prstGeom prst="ellipse">
            <a:avLst/>
          </a:prstGeom>
          <a:solidFill>
            <a:srgbClr val="00B050"/>
          </a:solidFill>
          <a:ln w="28575">
            <a:solidFill>
              <a:schemeClr val="bg1"/>
            </a:solidFill>
            <a:round/>
            <a:headEnd/>
            <a:tailEnd/>
          </a:ln>
          <a:effectLst/>
          <a:extLst/>
        </p:spPr>
        <p:txBody>
          <a:bodyPr wrap="none" lIns="76892" tIns="39984" rIns="76892" bIns="39984" anchor="ctr"/>
          <a:lstStyle/>
          <a:p>
            <a:pPr marL="160038" indent="-160038" algn="ctr" eaLnBrk="0" fontAlgn="base">
              <a:lnSpc>
                <a:spcPct val="90000"/>
              </a:lnSpc>
              <a:spcBef>
                <a:spcPct val="0"/>
              </a:spcBef>
              <a:spcAft>
                <a:spcPct val="0"/>
              </a:spcAft>
            </a:pPr>
            <a:r>
              <a:rPr lang="en-US" sz="1099" b="1" dirty="0">
                <a:solidFill>
                  <a:srgbClr val="FFFFFF"/>
                </a:solidFill>
                <a:latin typeface="微軟正黑體" panose="020B0604030504040204" pitchFamily="34" charset="-120"/>
                <a:ea typeface="微軟正黑體" panose="020B0604030504040204" pitchFamily="34" charset="-120"/>
              </a:rPr>
              <a:t>2</a:t>
            </a:r>
          </a:p>
        </p:txBody>
      </p:sp>
      <p:sp>
        <p:nvSpPr>
          <p:cNvPr id="24" name="Text Box 6"/>
          <p:cNvSpPr txBox="1">
            <a:spLocks noChangeArrowheads="1"/>
          </p:cNvSpPr>
          <p:nvPr/>
        </p:nvSpPr>
        <p:spPr bwMode="gray">
          <a:xfrm>
            <a:off x="2541451" y="1673474"/>
            <a:ext cx="1098642" cy="2034476"/>
          </a:xfrm>
          <a:prstGeom prst="rect">
            <a:avLst/>
          </a:prstGeom>
          <a:solidFill>
            <a:schemeClr val="bg1">
              <a:lumMod val="95000"/>
            </a:schemeClr>
          </a:solidFill>
          <a:ln>
            <a:noFill/>
          </a:ln>
          <a:effectLst/>
          <a:extLst/>
        </p:spPr>
        <p:txBody>
          <a:bodyPr lIns="30757" tIns="30757" rIns="0" bIns="30757">
            <a:noAutofit/>
          </a:bodyPr>
          <a:lstStyle>
            <a:lvl1pPr marL="180975" indent="-180975" eaLnBrk="0" hangingPunct="0">
              <a:defRPr sz="600">
                <a:solidFill>
                  <a:schemeClr val="tx1"/>
                </a:solidFill>
                <a:latin typeface="Verdana" pitchFamily="34" charset="0"/>
              </a:defRPr>
            </a:lvl1pPr>
            <a:lvl2pPr marL="742950" indent="-285750" eaLnBrk="0" hangingPunct="0">
              <a:defRPr sz="600">
                <a:solidFill>
                  <a:schemeClr val="tx1"/>
                </a:solidFill>
                <a:latin typeface="Verdana" pitchFamily="34" charset="0"/>
              </a:defRPr>
            </a:lvl2pPr>
            <a:lvl3pPr marL="1143000" indent="-228600" eaLnBrk="0" hangingPunct="0">
              <a:defRPr sz="600">
                <a:solidFill>
                  <a:schemeClr val="tx1"/>
                </a:solidFill>
                <a:latin typeface="Verdana" pitchFamily="34" charset="0"/>
              </a:defRPr>
            </a:lvl3pPr>
            <a:lvl4pPr marL="1600200" indent="-228600" eaLnBrk="0" hangingPunct="0">
              <a:defRPr sz="600">
                <a:solidFill>
                  <a:schemeClr val="tx1"/>
                </a:solidFill>
                <a:latin typeface="Verdana" pitchFamily="34" charset="0"/>
              </a:defRPr>
            </a:lvl4pPr>
            <a:lvl5pPr marL="2057400" indent="-228600" eaLnBrk="0" hangingPunct="0">
              <a:defRPr sz="600">
                <a:solidFill>
                  <a:schemeClr val="tx1"/>
                </a:solidFill>
                <a:latin typeface="Verdana" pitchFamily="34" charset="0"/>
              </a:defRPr>
            </a:lvl5pPr>
            <a:lvl6pPr marL="2514600" indent="-228600" algn="ctr" eaLnBrk="0" fontAlgn="base" hangingPunct="0">
              <a:spcBef>
                <a:spcPct val="0"/>
              </a:spcBef>
              <a:spcAft>
                <a:spcPct val="0"/>
              </a:spcAft>
              <a:defRPr sz="600">
                <a:solidFill>
                  <a:schemeClr val="tx1"/>
                </a:solidFill>
                <a:latin typeface="Verdana" pitchFamily="34" charset="0"/>
              </a:defRPr>
            </a:lvl6pPr>
            <a:lvl7pPr marL="2971800" indent="-228600" algn="ctr" eaLnBrk="0" fontAlgn="base" hangingPunct="0">
              <a:spcBef>
                <a:spcPct val="0"/>
              </a:spcBef>
              <a:spcAft>
                <a:spcPct val="0"/>
              </a:spcAft>
              <a:defRPr sz="600">
                <a:solidFill>
                  <a:schemeClr val="tx1"/>
                </a:solidFill>
                <a:latin typeface="Verdana" pitchFamily="34" charset="0"/>
              </a:defRPr>
            </a:lvl7pPr>
            <a:lvl8pPr marL="3429000" indent="-228600" algn="ctr" eaLnBrk="0" fontAlgn="base" hangingPunct="0">
              <a:spcBef>
                <a:spcPct val="0"/>
              </a:spcBef>
              <a:spcAft>
                <a:spcPct val="0"/>
              </a:spcAft>
              <a:defRPr sz="600">
                <a:solidFill>
                  <a:schemeClr val="tx1"/>
                </a:solidFill>
                <a:latin typeface="Verdana" pitchFamily="34" charset="0"/>
              </a:defRPr>
            </a:lvl8pPr>
            <a:lvl9pPr marL="3886200" indent="-228600" algn="ctr" eaLnBrk="0" fontAlgn="base" hangingPunct="0">
              <a:spcBef>
                <a:spcPct val="0"/>
              </a:spcBef>
              <a:spcAft>
                <a:spcPct val="0"/>
              </a:spcAft>
              <a:defRPr sz="600">
                <a:solidFill>
                  <a:schemeClr val="tx1"/>
                </a:solidFill>
                <a:latin typeface="Verdana" pitchFamily="34" charset="0"/>
              </a:defRPr>
            </a:lvl9pPr>
          </a:lstStyle>
          <a:p>
            <a:pPr eaLnBrk="1" hangingPunct="1">
              <a:spcAft>
                <a:spcPct val="20000"/>
              </a:spcAft>
              <a:buClr>
                <a:srgbClr val="00B050"/>
              </a:buClr>
              <a:buSzPct val="130000"/>
              <a:buFont typeface="Wingdings" panose="05000000000000000000" pitchFamily="2" charset="2"/>
              <a:buChar char="§"/>
            </a:pPr>
            <a:r>
              <a:rPr lang="zh-TW" altLang="en-US" sz="1099" dirty="0">
                <a:latin typeface="微軟正黑體" panose="020B0604030504040204" pitchFamily="34" charset="-120"/>
                <a:ea typeface="微軟正黑體" panose="020B0604030504040204" pitchFamily="34" charset="-120"/>
                <a:cs typeface="Microsoft JhengHei"/>
                <a:sym typeface="Microsoft JhengHei"/>
              </a:rPr>
              <a:t>拿到大量需求文件之後，利用財經新聞、需求文件、電文說明文字訓練</a:t>
            </a:r>
            <a:r>
              <a:rPr lang="en-US" altLang="zh-TW" sz="1099" dirty="0">
                <a:latin typeface="微軟正黑體" panose="020B0604030504040204" pitchFamily="34" charset="-120"/>
                <a:ea typeface="微軟正黑體" panose="020B0604030504040204" pitchFamily="34" charset="-120"/>
                <a:cs typeface="Microsoft JhengHei"/>
                <a:sym typeface="Microsoft JhengHei"/>
              </a:rPr>
              <a:t>word2vect</a:t>
            </a:r>
            <a:r>
              <a:rPr lang="zh-TW" altLang="en-US" sz="1099" dirty="0">
                <a:latin typeface="微軟正黑體" panose="020B0604030504040204" pitchFamily="34" charset="-120"/>
                <a:ea typeface="微軟正黑體" panose="020B0604030504040204" pitchFamily="34" charset="-120"/>
                <a:cs typeface="Microsoft JhengHei"/>
                <a:sym typeface="Microsoft JhengHei"/>
              </a:rPr>
              <a:t>模型</a:t>
            </a:r>
            <a:r>
              <a:rPr lang="zh-TW" altLang="en-US" sz="1099" dirty="0">
                <a:latin typeface="微軟正黑體" panose="020B0604030504040204" pitchFamily="34" charset="-120"/>
                <a:ea typeface="微軟正黑體" panose="020B0604030504040204" pitchFamily="34" charset="-120"/>
              </a:rPr>
              <a:t>。</a:t>
            </a:r>
            <a:endParaRPr lang="en-US" altLang="zh-TW" sz="1099" dirty="0">
              <a:latin typeface="微軟正黑體" panose="020B0604030504040204" pitchFamily="34" charset="-120"/>
              <a:ea typeface="微軟正黑體" panose="020B0604030504040204" pitchFamily="34" charset="-120"/>
              <a:cs typeface="Microsoft JhengHei"/>
              <a:sym typeface="Microsoft JhengHei"/>
            </a:endParaRPr>
          </a:p>
          <a:p>
            <a:pPr marL="0" indent="0" eaLnBrk="1" fontAlgn="base" hangingPunct="1">
              <a:spcBef>
                <a:spcPct val="0"/>
              </a:spcBef>
              <a:spcAft>
                <a:spcPct val="20000"/>
              </a:spcAft>
              <a:buClr>
                <a:srgbClr val="00B050"/>
              </a:buClr>
              <a:buSzPct val="130000"/>
            </a:pPr>
            <a:endParaRPr lang="en-US" sz="1099" dirty="0">
              <a:solidFill>
                <a:srgbClr val="000000"/>
              </a:solidFill>
              <a:latin typeface="微軟正黑體" panose="020B0604030504040204" pitchFamily="34" charset="-120"/>
              <a:ea typeface="微軟正黑體" panose="020B0604030504040204" pitchFamily="34" charset="-120"/>
            </a:endParaRPr>
          </a:p>
        </p:txBody>
      </p:sp>
      <p:sp>
        <p:nvSpPr>
          <p:cNvPr id="25" name="AutoShape 11"/>
          <p:cNvSpPr>
            <a:spLocks noChangeArrowheads="1"/>
          </p:cNvSpPr>
          <p:nvPr/>
        </p:nvSpPr>
        <p:spPr bwMode="gray">
          <a:xfrm>
            <a:off x="6361180" y="948756"/>
            <a:ext cx="1180311" cy="587271"/>
          </a:xfrm>
          <a:prstGeom prst="chevron">
            <a:avLst>
              <a:gd name="adj" fmla="val 20455"/>
            </a:avLst>
          </a:prstGeom>
          <a:solidFill>
            <a:srgbClr val="92D050"/>
          </a:solidFill>
          <a:ln w="9525" algn="ctr">
            <a:solidFill>
              <a:srgbClr val="000000"/>
            </a:solidFill>
            <a:miter lim="800000"/>
            <a:headEnd/>
            <a:tailEnd/>
          </a:ln>
          <a:effectLst/>
        </p:spPr>
        <p:txBody>
          <a:bodyPr lIns="0" tIns="0" rIns="0" bIns="0" anchor="ctr"/>
          <a:lstStyle/>
          <a:p>
            <a:pPr>
              <a:spcBef>
                <a:spcPts val="0"/>
              </a:spcBef>
            </a:pPr>
            <a:r>
              <a:rPr lang="en-US" altLang="zh-TW"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rPr>
              <a:t>  </a:t>
            </a:r>
            <a:r>
              <a:rPr lang="zh-TW" altLang="en-US"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rPr>
              <a:t>對應電文說明</a:t>
            </a:r>
          </a:p>
        </p:txBody>
      </p:sp>
      <p:sp>
        <p:nvSpPr>
          <p:cNvPr id="26" name="Oval 61"/>
          <p:cNvSpPr>
            <a:spLocks noChangeArrowheads="1"/>
          </p:cNvSpPr>
          <p:nvPr/>
        </p:nvSpPr>
        <p:spPr bwMode="gray">
          <a:xfrm>
            <a:off x="6233166" y="846803"/>
            <a:ext cx="245486" cy="245487"/>
          </a:xfrm>
          <a:prstGeom prst="ellipse">
            <a:avLst/>
          </a:prstGeom>
          <a:solidFill>
            <a:srgbClr val="00B050"/>
          </a:solidFill>
          <a:ln w="28575">
            <a:solidFill>
              <a:schemeClr val="bg1"/>
            </a:solidFill>
            <a:round/>
            <a:headEnd/>
            <a:tailEnd/>
          </a:ln>
          <a:effectLst/>
          <a:extLst/>
        </p:spPr>
        <p:txBody>
          <a:bodyPr wrap="none" lIns="76892" tIns="39984" rIns="76892" bIns="39984" anchor="ctr"/>
          <a:lstStyle/>
          <a:p>
            <a:pPr marL="160038" indent="-160038" algn="ctr" eaLnBrk="0" fontAlgn="base">
              <a:lnSpc>
                <a:spcPct val="90000"/>
              </a:lnSpc>
              <a:spcBef>
                <a:spcPct val="0"/>
              </a:spcBef>
              <a:spcAft>
                <a:spcPct val="0"/>
              </a:spcAft>
            </a:pPr>
            <a:r>
              <a:rPr lang="en-US" sz="1099" b="1" dirty="0">
                <a:solidFill>
                  <a:srgbClr val="FFFFFF"/>
                </a:solidFill>
                <a:latin typeface="微軟正黑體" panose="020B0604030504040204" pitchFamily="34" charset="-120"/>
                <a:ea typeface="微軟正黑體" panose="020B0604030504040204" pitchFamily="34" charset="-120"/>
              </a:rPr>
              <a:t>5</a:t>
            </a:r>
          </a:p>
        </p:txBody>
      </p:sp>
      <p:sp>
        <p:nvSpPr>
          <p:cNvPr id="27" name="Text Box 8"/>
          <p:cNvSpPr txBox="1">
            <a:spLocks noChangeArrowheads="1"/>
          </p:cNvSpPr>
          <p:nvPr/>
        </p:nvSpPr>
        <p:spPr bwMode="gray">
          <a:xfrm>
            <a:off x="6387449" y="1673474"/>
            <a:ext cx="1076287" cy="2034476"/>
          </a:xfrm>
          <a:prstGeom prst="rect">
            <a:avLst/>
          </a:prstGeom>
          <a:solidFill>
            <a:schemeClr val="bg1">
              <a:lumMod val="95000"/>
            </a:schemeClr>
          </a:solidFill>
          <a:ln>
            <a:noFill/>
          </a:ln>
          <a:effectLst/>
          <a:extLst/>
        </p:spPr>
        <p:txBody>
          <a:bodyPr wrap="square" lIns="30757" tIns="30757" rIns="0" bIns="30757">
            <a:noAutofit/>
          </a:bodyPr>
          <a:lstStyle>
            <a:lvl1pPr marL="180975" indent="-180975" eaLnBrk="0" hangingPunct="0">
              <a:defRPr sz="600">
                <a:solidFill>
                  <a:schemeClr val="tx1"/>
                </a:solidFill>
                <a:latin typeface="Verdana" pitchFamily="34" charset="0"/>
              </a:defRPr>
            </a:lvl1pPr>
            <a:lvl2pPr marL="742950" indent="-285750" eaLnBrk="0" hangingPunct="0">
              <a:defRPr sz="600">
                <a:solidFill>
                  <a:schemeClr val="tx1"/>
                </a:solidFill>
                <a:latin typeface="Verdana" pitchFamily="34" charset="0"/>
              </a:defRPr>
            </a:lvl2pPr>
            <a:lvl3pPr marL="1143000" indent="-228600" eaLnBrk="0" hangingPunct="0">
              <a:defRPr sz="600">
                <a:solidFill>
                  <a:schemeClr val="tx1"/>
                </a:solidFill>
                <a:latin typeface="Verdana" pitchFamily="34" charset="0"/>
              </a:defRPr>
            </a:lvl3pPr>
            <a:lvl4pPr marL="1600200" indent="-228600" eaLnBrk="0" hangingPunct="0">
              <a:defRPr sz="600">
                <a:solidFill>
                  <a:schemeClr val="tx1"/>
                </a:solidFill>
                <a:latin typeface="Verdana" pitchFamily="34" charset="0"/>
              </a:defRPr>
            </a:lvl4pPr>
            <a:lvl5pPr marL="2057400" indent="-228600" eaLnBrk="0" hangingPunct="0">
              <a:defRPr sz="600">
                <a:solidFill>
                  <a:schemeClr val="tx1"/>
                </a:solidFill>
                <a:latin typeface="Verdana" pitchFamily="34" charset="0"/>
              </a:defRPr>
            </a:lvl5pPr>
            <a:lvl6pPr marL="2514600" indent="-228600" algn="ctr" eaLnBrk="0" fontAlgn="base" hangingPunct="0">
              <a:spcBef>
                <a:spcPct val="0"/>
              </a:spcBef>
              <a:spcAft>
                <a:spcPct val="0"/>
              </a:spcAft>
              <a:defRPr sz="600">
                <a:solidFill>
                  <a:schemeClr val="tx1"/>
                </a:solidFill>
                <a:latin typeface="Verdana" pitchFamily="34" charset="0"/>
              </a:defRPr>
            </a:lvl6pPr>
            <a:lvl7pPr marL="2971800" indent="-228600" algn="ctr" eaLnBrk="0" fontAlgn="base" hangingPunct="0">
              <a:spcBef>
                <a:spcPct val="0"/>
              </a:spcBef>
              <a:spcAft>
                <a:spcPct val="0"/>
              </a:spcAft>
              <a:defRPr sz="600">
                <a:solidFill>
                  <a:schemeClr val="tx1"/>
                </a:solidFill>
                <a:latin typeface="Verdana" pitchFamily="34" charset="0"/>
              </a:defRPr>
            </a:lvl7pPr>
            <a:lvl8pPr marL="3429000" indent="-228600" algn="ctr" eaLnBrk="0" fontAlgn="base" hangingPunct="0">
              <a:spcBef>
                <a:spcPct val="0"/>
              </a:spcBef>
              <a:spcAft>
                <a:spcPct val="0"/>
              </a:spcAft>
              <a:defRPr sz="600">
                <a:solidFill>
                  <a:schemeClr val="tx1"/>
                </a:solidFill>
                <a:latin typeface="Verdana" pitchFamily="34" charset="0"/>
              </a:defRPr>
            </a:lvl8pPr>
            <a:lvl9pPr marL="3886200" indent="-228600" algn="ctr" eaLnBrk="0" fontAlgn="base" hangingPunct="0">
              <a:spcBef>
                <a:spcPct val="0"/>
              </a:spcBef>
              <a:spcAft>
                <a:spcPct val="0"/>
              </a:spcAft>
              <a:defRPr sz="600">
                <a:solidFill>
                  <a:schemeClr val="tx1"/>
                </a:solidFill>
                <a:latin typeface="Verdana" pitchFamily="34" charset="0"/>
              </a:defRPr>
            </a:lvl9pPr>
          </a:lstStyle>
          <a:p>
            <a:pPr eaLnBrk="1" hangingPunct="1">
              <a:spcAft>
                <a:spcPct val="20000"/>
              </a:spcAft>
              <a:buClr>
                <a:srgbClr val="00B050"/>
              </a:buClr>
              <a:buSzPct val="130000"/>
              <a:buFont typeface="Wingdings" panose="05000000000000000000" pitchFamily="2" charset="2"/>
              <a:buChar char="§"/>
            </a:pPr>
            <a:r>
              <a:rPr lang="zh-TW" altLang="en-US" sz="1099" dirty="0">
                <a:latin typeface="微軟正黑體" panose="020B0604030504040204" pitchFamily="34" charset="-120"/>
                <a:ea typeface="微軟正黑體" panose="020B0604030504040204" pitchFamily="34" charset="-120"/>
              </a:rPr>
              <a:t>比對段落與電文說明或關鍵字之相似度</a:t>
            </a:r>
            <a:endParaRPr lang="en-US" altLang="zh-TW" sz="1099" dirty="0">
              <a:latin typeface="微軟正黑體" panose="020B0604030504040204" pitchFamily="34" charset="-120"/>
              <a:ea typeface="微軟正黑體" panose="020B0604030504040204" pitchFamily="34" charset="-120"/>
            </a:endParaRPr>
          </a:p>
          <a:p>
            <a:pPr eaLnBrk="1" hangingPunct="1">
              <a:spcAft>
                <a:spcPct val="20000"/>
              </a:spcAft>
              <a:buClr>
                <a:srgbClr val="00B050"/>
              </a:buClr>
              <a:buSzPct val="130000"/>
              <a:buFont typeface="Wingdings" panose="05000000000000000000" pitchFamily="2" charset="2"/>
              <a:buChar char="§"/>
            </a:pPr>
            <a:r>
              <a:rPr lang="zh-TW" altLang="en-US" sz="1099" dirty="0">
                <a:latin typeface="微軟正黑體" panose="020B0604030504040204" pitchFamily="34" charset="-120"/>
                <a:ea typeface="微軟正黑體" panose="020B0604030504040204" pitchFamily="34" charset="-120"/>
              </a:rPr>
              <a:t>輸出超過一定標準的相似度作為可能符合需求的電文</a:t>
            </a:r>
            <a:r>
              <a:rPr lang="en-US" altLang="zh-TW" sz="1099" dirty="0">
                <a:latin typeface="微軟正黑體" panose="020B0604030504040204" pitchFamily="34" charset="-120"/>
                <a:ea typeface="微軟正黑體" panose="020B0604030504040204" pitchFamily="34" charset="-120"/>
              </a:rPr>
              <a:t/>
            </a:r>
            <a:br>
              <a:rPr lang="en-US" altLang="zh-TW" sz="1099" dirty="0">
                <a:latin typeface="微軟正黑體" panose="020B0604030504040204" pitchFamily="34" charset="-120"/>
                <a:ea typeface="微軟正黑體" panose="020B0604030504040204" pitchFamily="34" charset="-120"/>
              </a:rPr>
            </a:br>
            <a:endParaRPr lang="en-US" sz="1099" dirty="0">
              <a:solidFill>
                <a:srgbClr val="000000"/>
              </a:solidFill>
              <a:latin typeface="微軟正黑體" panose="020B0604030504040204" pitchFamily="34" charset="-120"/>
              <a:ea typeface="微軟正黑體" panose="020B0604030504040204" pitchFamily="34" charset="-120"/>
            </a:endParaRPr>
          </a:p>
        </p:txBody>
      </p:sp>
      <p:sp>
        <p:nvSpPr>
          <p:cNvPr id="28" name="AutoShape 11"/>
          <p:cNvSpPr>
            <a:spLocks noChangeArrowheads="1"/>
          </p:cNvSpPr>
          <p:nvPr/>
        </p:nvSpPr>
        <p:spPr bwMode="gray">
          <a:xfrm>
            <a:off x="5072664" y="948756"/>
            <a:ext cx="1180311" cy="587271"/>
          </a:xfrm>
          <a:prstGeom prst="chevron">
            <a:avLst>
              <a:gd name="adj" fmla="val 20455"/>
            </a:avLst>
          </a:prstGeom>
          <a:solidFill>
            <a:srgbClr val="92D050"/>
          </a:solidFill>
          <a:ln w="9525" algn="ctr">
            <a:solidFill>
              <a:srgbClr val="000000"/>
            </a:solidFill>
            <a:miter lim="800000"/>
            <a:headEnd/>
            <a:tailEnd/>
          </a:ln>
          <a:effectLst/>
        </p:spPr>
        <p:txBody>
          <a:bodyPr lIns="0" tIns="0" rIns="0" bIns="0" anchor="ctr"/>
          <a:lstStyle/>
          <a:p>
            <a:pPr algn="ctr" eaLnBrk="0" hangingPunct="0">
              <a:spcAft>
                <a:spcPct val="0"/>
              </a:spcAft>
            </a:pPr>
            <a:endParaRPr lang="en-US" altLang="zh-TW" sz="1099" dirty="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algn="ctr" eaLnBrk="0" hangingPunct="0">
              <a:spcAft>
                <a:spcPct val="0"/>
              </a:spcAft>
            </a:pPr>
            <a:r>
              <a:rPr lang="zh-TW" altLang="en-US"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rPr>
              <a:t>機器學習</a:t>
            </a:r>
            <a:endParaRPr lang="en-US" altLang="zh-TW"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algn="ctr" eaLnBrk="0" hangingPunct="0">
              <a:spcAft>
                <a:spcPct val="0"/>
              </a:spcAft>
            </a:pPr>
            <a:r>
              <a:rPr lang="zh-TW" altLang="en-US"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rPr>
              <a:t>演算法</a:t>
            </a:r>
            <a:endParaRPr lang="en-US" altLang="zh-TW"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algn="ctr" eaLnBrk="0" fontAlgn="base" hangingPunct="0">
              <a:spcBef>
                <a:spcPct val="0"/>
              </a:spcBef>
              <a:spcAft>
                <a:spcPct val="0"/>
              </a:spcAft>
            </a:pPr>
            <a:endParaRPr lang="en-US" sz="1099" b="1" dirty="0">
              <a:solidFill>
                <a:schemeClr val="bg1"/>
              </a:solidFill>
              <a:latin typeface="微軟正黑體" panose="020B0604030504040204" pitchFamily="34" charset="-120"/>
              <a:ea typeface="微軟正黑體" panose="020B0604030504040204" pitchFamily="34" charset="-120"/>
            </a:endParaRPr>
          </a:p>
        </p:txBody>
      </p:sp>
      <p:sp>
        <p:nvSpPr>
          <p:cNvPr id="29" name="Oval 60"/>
          <p:cNvSpPr>
            <a:spLocks noChangeArrowheads="1"/>
          </p:cNvSpPr>
          <p:nvPr/>
        </p:nvSpPr>
        <p:spPr bwMode="gray">
          <a:xfrm>
            <a:off x="5043038" y="846803"/>
            <a:ext cx="245486" cy="245487"/>
          </a:xfrm>
          <a:prstGeom prst="ellipse">
            <a:avLst/>
          </a:prstGeom>
          <a:solidFill>
            <a:srgbClr val="00B050"/>
          </a:solidFill>
          <a:ln w="28575">
            <a:solidFill>
              <a:schemeClr val="bg1"/>
            </a:solidFill>
            <a:round/>
            <a:headEnd/>
            <a:tailEnd/>
          </a:ln>
          <a:effectLst/>
          <a:extLst/>
        </p:spPr>
        <p:txBody>
          <a:bodyPr wrap="none" lIns="76892" tIns="39984" rIns="76892" bIns="39984" anchor="ctr"/>
          <a:lstStyle/>
          <a:p>
            <a:pPr marL="160038" indent="-160038" algn="ctr" eaLnBrk="0" fontAlgn="base">
              <a:lnSpc>
                <a:spcPct val="90000"/>
              </a:lnSpc>
              <a:spcBef>
                <a:spcPct val="0"/>
              </a:spcBef>
              <a:spcAft>
                <a:spcPct val="0"/>
              </a:spcAft>
            </a:pPr>
            <a:r>
              <a:rPr lang="en-US" sz="1099" b="1" dirty="0">
                <a:solidFill>
                  <a:srgbClr val="FFFFFF"/>
                </a:solidFill>
                <a:latin typeface="微軟正黑體" panose="020B0604030504040204" pitchFamily="34" charset="-120"/>
                <a:ea typeface="微軟正黑體" panose="020B0604030504040204" pitchFamily="34" charset="-120"/>
              </a:rPr>
              <a:t>4</a:t>
            </a:r>
          </a:p>
        </p:txBody>
      </p:sp>
      <p:sp>
        <p:nvSpPr>
          <p:cNvPr id="30" name="Text Box 10"/>
          <p:cNvSpPr txBox="1">
            <a:spLocks noChangeArrowheads="1"/>
          </p:cNvSpPr>
          <p:nvPr/>
        </p:nvSpPr>
        <p:spPr bwMode="gray">
          <a:xfrm>
            <a:off x="5116482" y="1673474"/>
            <a:ext cx="1076286" cy="2034476"/>
          </a:xfrm>
          <a:prstGeom prst="rect">
            <a:avLst/>
          </a:prstGeom>
          <a:solidFill>
            <a:schemeClr val="bg1">
              <a:lumMod val="95000"/>
            </a:schemeClr>
          </a:solidFill>
          <a:ln>
            <a:noFill/>
          </a:ln>
          <a:effectLst/>
          <a:extLst/>
        </p:spPr>
        <p:txBody>
          <a:bodyPr lIns="30757" tIns="30757" rIns="0" bIns="30757">
            <a:noAutofit/>
          </a:bodyPr>
          <a:lstStyle>
            <a:lvl1pPr marL="180975" indent="-180975" eaLnBrk="0" hangingPunct="0">
              <a:defRPr sz="600">
                <a:solidFill>
                  <a:schemeClr val="tx1"/>
                </a:solidFill>
                <a:latin typeface="Verdana" pitchFamily="34" charset="0"/>
              </a:defRPr>
            </a:lvl1pPr>
            <a:lvl2pPr marL="742950" indent="-285750" eaLnBrk="0" hangingPunct="0">
              <a:defRPr sz="600">
                <a:solidFill>
                  <a:schemeClr val="tx1"/>
                </a:solidFill>
                <a:latin typeface="Verdana" pitchFamily="34" charset="0"/>
              </a:defRPr>
            </a:lvl2pPr>
            <a:lvl3pPr marL="1143000" indent="-228600" eaLnBrk="0" hangingPunct="0">
              <a:defRPr sz="600">
                <a:solidFill>
                  <a:schemeClr val="tx1"/>
                </a:solidFill>
                <a:latin typeface="Verdana" pitchFamily="34" charset="0"/>
              </a:defRPr>
            </a:lvl3pPr>
            <a:lvl4pPr marL="1600200" indent="-228600" eaLnBrk="0" hangingPunct="0">
              <a:defRPr sz="600">
                <a:solidFill>
                  <a:schemeClr val="tx1"/>
                </a:solidFill>
                <a:latin typeface="Verdana" pitchFamily="34" charset="0"/>
              </a:defRPr>
            </a:lvl4pPr>
            <a:lvl5pPr marL="2057400" indent="-228600" eaLnBrk="0" hangingPunct="0">
              <a:defRPr sz="600">
                <a:solidFill>
                  <a:schemeClr val="tx1"/>
                </a:solidFill>
                <a:latin typeface="Verdana" pitchFamily="34" charset="0"/>
              </a:defRPr>
            </a:lvl5pPr>
            <a:lvl6pPr marL="2514600" indent="-228600" algn="ctr" eaLnBrk="0" fontAlgn="base" hangingPunct="0">
              <a:spcBef>
                <a:spcPct val="0"/>
              </a:spcBef>
              <a:spcAft>
                <a:spcPct val="0"/>
              </a:spcAft>
              <a:defRPr sz="600">
                <a:solidFill>
                  <a:schemeClr val="tx1"/>
                </a:solidFill>
                <a:latin typeface="Verdana" pitchFamily="34" charset="0"/>
              </a:defRPr>
            </a:lvl6pPr>
            <a:lvl7pPr marL="2971800" indent="-228600" algn="ctr" eaLnBrk="0" fontAlgn="base" hangingPunct="0">
              <a:spcBef>
                <a:spcPct val="0"/>
              </a:spcBef>
              <a:spcAft>
                <a:spcPct val="0"/>
              </a:spcAft>
              <a:defRPr sz="600">
                <a:solidFill>
                  <a:schemeClr val="tx1"/>
                </a:solidFill>
                <a:latin typeface="Verdana" pitchFamily="34" charset="0"/>
              </a:defRPr>
            </a:lvl7pPr>
            <a:lvl8pPr marL="3429000" indent="-228600" algn="ctr" eaLnBrk="0" fontAlgn="base" hangingPunct="0">
              <a:spcBef>
                <a:spcPct val="0"/>
              </a:spcBef>
              <a:spcAft>
                <a:spcPct val="0"/>
              </a:spcAft>
              <a:defRPr sz="600">
                <a:solidFill>
                  <a:schemeClr val="tx1"/>
                </a:solidFill>
                <a:latin typeface="Verdana" pitchFamily="34" charset="0"/>
              </a:defRPr>
            </a:lvl8pPr>
            <a:lvl9pPr marL="3886200" indent="-228600" algn="ctr" eaLnBrk="0" fontAlgn="base" hangingPunct="0">
              <a:spcBef>
                <a:spcPct val="0"/>
              </a:spcBef>
              <a:spcAft>
                <a:spcPct val="0"/>
              </a:spcAft>
              <a:defRPr sz="600">
                <a:solidFill>
                  <a:schemeClr val="tx1"/>
                </a:solidFill>
                <a:latin typeface="Verdana" pitchFamily="34" charset="0"/>
              </a:defRPr>
            </a:lvl9pPr>
          </a:lstStyle>
          <a:p>
            <a:pPr eaLnBrk="1" hangingPunct="1">
              <a:spcAft>
                <a:spcPct val="20000"/>
              </a:spcAft>
              <a:buClr>
                <a:srgbClr val="00B050"/>
              </a:buClr>
              <a:buSzPct val="130000"/>
              <a:buFont typeface="Wingdings" panose="05000000000000000000" pitchFamily="2" charset="2"/>
              <a:buChar char="§"/>
            </a:pPr>
            <a:r>
              <a:rPr lang="zh-TW" altLang="en-US" sz="1099" dirty="0">
                <a:latin typeface="+mn-ea"/>
                <a:ea typeface="+mn-ea"/>
              </a:rPr>
              <a:t>利用</a:t>
            </a:r>
            <a:r>
              <a:rPr lang="en-US" altLang="zh-TW" sz="1099" dirty="0">
                <a:latin typeface="+mn-ea"/>
                <a:ea typeface="+mn-ea"/>
              </a:rPr>
              <a:t>CNN</a:t>
            </a:r>
            <a:r>
              <a:rPr lang="zh-TW" altLang="en-US" sz="1099" dirty="0">
                <a:latin typeface="+mn-ea"/>
                <a:ea typeface="+mn-ea"/>
              </a:rPr>
              <a:t>或</a:t>
            </a:r>
            <a:r>
              <a:rPr lang="en-US" altLang="zh-TW" sz="1099" dirty="0">
                <a:latin typeface="+mn-ea"/>
                <a:ea typeface="+mn-ea"/>
              </a:rPr>
              <a:t>LSTM</a:t>
            </a:r>
            <a:r>
              <a:rPr lang="zh-TW" altLang="en-US" sz="1099" dirty="0">
                <a:latin typeface="+mn-ea"/>
                <a:ea typeface="+mn-ea"/>
              </a:rPr>
              <a:t>模型訓練電腦辨識有用之段落</a:t>
            </a:r>
          </a:p>
          <a:p>
            <a:pPr eaLnBrk="1" hangingPunct="1">
              <a:spcAft>
                <a:spcPct val="20000"/>
              </a:spcAft>
              <a:buClr>
                <a:srgbClr val="00B050"/>
              </a:buClr>
              <a:buSzPct val="130000"/>
              <a:buFont typeface="Wingdings" panose="05000000000000000000" pitchFamily="2" charset="2"/>
              <a:buChar char="§"/>
            </a:pPr>
            <a:endParaRPr lang="de-DE" altLang="zh-TW" sz="1099" b="1" dirty="0">
              <a:latin typeface="+mn-ea"/>
            </a:endParaRPr>
          </a:p>
          <a:p>
            <a:pPr eaLnBrk="1" hangingPunct="1">
              <a:spcAft>
                <a:spcPct val="20000"/>
              </a:spcAft>
              <a:buClr>
                <a:srgbClr val="00B050"/>
              </a:buClr>
              <a:buSzPct val="130000"/>
              <a:buFont typeface="Wingdings" panose="05000000000000000000" pitchFamily="2" charset="2"/>
              <a:buChar char="§"/>
            </a:pPr>
            <a:endParaRPr lang="en-US" sz="1099" dirty="0">
              <a:solidFill>
                <a:srgbClr val="000000"/>
              </a:solidFill>
              <a:latin typeface="微軟正黑體" panose="020B0604030504040204" pitchFamily="34" charset="-120"/>
              <a:ea typeface="微軟正黑體" panose="020B0604030504040204" pitchFamily="34" charset="-120"/>
            </a:endParaRPr>
          </a:p>
        </p:txBody>
      </p:sp>
      <p:sp>
        <p:nvSpPr>
          <p:cNvPr id="32" name="AutoShape 56"/>
          <p:cNvSpPr>
            <a:spLocks noChangeArrowheads="1"/>
          </p:cNvSpPr>
          <p:nvPr/>
        </p:nvSpPr>
        <p:spPr bwMode="gray">
          <a:xfrm>
            <a:off x="1286516" y="948756"/>
            <a:ext cx="1180311" cy="587271"/>
          </a:xfrm>
          <a:prstGeom prst="homePlate">
            <a:avLst>
              <a:gd name="adj" fmla="val 20331"/>
            </a:avLst>
          </a:prstGeom>
          <a:solidFill>
            <a:srgbClr val="92D050"/>
          </a:solidFill>
          <a:ln w="9525" algn="ctr">
            <a:solidFill>
              <a:srgbClr val="000000"/>
            </a:solidFill>
            <a:miter lim="800000"/>
            <a:headEnd/>
            <a:tailEnd/>
          </a:ln>
          <a:effectLst/>
          <a:extLst/>
        </p:spPr>
        <p:txBody>
          <a:bodyPr lIns="0" tIns="0" rIns="0" bIns="0" anchor="ctr"/>
          <a:lstStyle/>
          <a:p>
            <a:pPr algn="ctr" eaLnBrk="0" hangingPunct="0">
              <a:spcAft>
                <a:spcPct val="0"/>
              </a:spcAft>
            </a:pPr>
            <a:endParaRPr lang="en-US" altLang="zh-TW" sz="1099" b="1" dirty="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algn="ctr" eaLnBrk="0" hangingPunct="0">
              <a:spcAft>
                <a:spcPct val="0"/>
              </a:spcAft>
            </a:pPr>
            <a:r>
              <a:rPr lang="zh-TW" altLang="en-US" sz="1099" b="1">
                <a:solidFill>
                  <a:schemeClr val="bg1"/>
                </a:solidFill>
                <a:latin typeface="微軟正黑體" panose="020B0604030504040204" pitchFamily="34" charset="-120"/>
                <a:ea typeface="微軟正黑體" panose="020B0604030504040204" pitchFamily="34" charset="-120"/>
                <a:cs typeface="Microsoft JhengHei"/>
                <a:sym typeface="Microsoft JhengHei"/>
              </a:rPr>
              <a:t>目前情況</a:t>
            </a:r>
          </a:p>
          <a:p>
            <a:pPr algn="ctr" eaLnBrk="0" fontAlgn="base" hangingPunct="0">
              <a:spcBef>
                <a:spcPct val="0"/>
              </a:spcBef>
              <a:spcAft>
                <a:spcPct val="0"/>
              </a:spcAft>
            </a:pPr>
            <a:endParaRPr lang="en-US" sz="1099" b="1" dirty="0">
              <a:solidFill>
                <a:schemeClr val="bg1"/>
              </a:solidFill>
              <a:latin typeface="微軟正黑體" panose="020B0604030504040204" pitchFamily="34" charset="-120"/>
              <a:ea typeface="微軟正黑體" panose="020B0604030504040204" pitchFamily="34" charset="-120"/>
            </a:endParaRPr>
          </a:p>
        </p:txBody>
      </p:sp>
      <p:sp>
        <p:nvSpPr>
          <p:cNvPr id="33" name="Text Box 5"/>
          <p:cNvSpPr txBox="1">
            <a:spLocks noChangeArrowheads="1"/>
          </p:cNvSpPr>
          <p:nvPr/>
        </p:nvSpPr>
        <p:spPr bwMode="gray">
          <a:xfrm>
            <a:off x="1281630" y="1673474"/>
            <a:ext cx="1084485" cy="2034476"/>
          </a:xfrm>
          <a:prstGeom prst="rect">
            <a:avLst/>
          </a:prstGeom>
          <a:solidFill>
            <a:schemeClr val="bg1">
              <a:lumMod val="95000"/>
            </a:schemeClr>
          </a:solidFill>
          <a:ln>
            <a:noFill/>
          </a:ln>
          <a:effectLst/>
          <a:extLst/>
        </p:spPr>
        <p:txBody>
          <a:bodyPr lIns="30757" tIns="30757" rIns="0" bIns="30757">
            <a:noAutofit/>
          </a:bodyPr>
          <a:lstStyle>
            <a:lvl1pPr marL="180975" indent="-180975" eaLnBrk="0" hangingPunct="0">
              <a:defRPr sz="600">
                <a:solidFill>
                  <a:schemeClr val="tx1"/>
                </a:solidFill>
                <a:latin typeface="Verdana" pitchFamily="34" charset="0"/>
              </a:defRPr>
            </a:lvl1pPr>
            <a:lvl2pPr marL="742950" indent="-285750" eaLnBrk="0" hangingPunct="0">
              <a:defRPr sz="600">
                <a:solidFill>
                  <a:schemeClr val="tx1"/>
                </a:solidFill>
                <a:latin typeface="Verdana" pitchFamily="34" charset="0"/>
              </a:defRPr>
            </a:lvl2pPr>
            <a:lvl3pPr marL="1143000" indent="-228600" eaLnBrk="0" hangingPunct="0">
              <a:defRPr sz="600">
                <a:solidFill>
                  <a:schemeClr val="tx1"/>
                </a:solidFill>
                <a:latin typeface="Verdana" pitchFamily="34" charset="0"/>
              </a:defRPr>
            </a:lvl3pPr>
            <a:lvl4pPr marL="1600200" indent="-228600" eaLnBrk="0" hangingPunct="0">
              <a:defRPr sz="600">
                <a:solidFill>
                  <a:schemeClr val="tx1"/>
                </a:solidFill>
                <a:latin typeface="Verdana" pitchFamily="34" charset="0"/>
              </a:defRPr>
            </a:lvl4pPr>
            <a:lvl5pPr marL="2057400" indent="-228600" eaLnBrk="0" hangingPunct="0">
              <a:defRPr sz="600">
                <a:solidFill>
                  <a:schemeClr val="tx1"/>
                </a:solidFill>
                <a:latin typeface="Verdana" pitchFamily="34" charset="0"/>
              </a:defRPr>
            </a:lvl5pPr>
            <a:lvl6pPr marL="2514600" indent="-228600" algn="ctr" eaLnBrk="0" fontAlgn="base" hangingPunct="0">
              <a:spcBef>
                <a:spcPct val="0"/>
              </a:spcBef>
              <a:spcAft>
                <a:spcPct val="0"/>
              </a:spcAft>
              <a:defRPr sz="600">
                <a:solidFill>
                  <a:schemeClr val="tx1"/>
                </a:solidFill>
                <a:latin typeface="Verdana" pitchFamily="34" charset="0"/>
              </a:defRPr>
            </a:lvl6pPr>
            <a:lvl7pPr marL="2971800" indent="-228600" algn="ctr" eaLnBrk="0" fontAlgn="base" hangingPunct="0">
              <a:spcBef>
                <a:spcPct val="0"/>
              </a:spcBef>
              <a:spcAft>
                <a:spcPct val="0"/>
              </a:spcAft>
              <a:defRPr sz="600">
                <a:solidFill>
                  <a:schemeClr val="tx1"/>
                </a:solidFill>
                <a:latin typeface="Verdana" pitchFamily="34" charset="0"/>
              </a:defRPr>
            </a:lvl7pPr>
            <a:lvl8pPr marL="3429000" indent="-228600" algn="ctr" eaLnBrk="0" fontAlgn="base" hangingPunct="0">
              <a:spcBef>
                <a:spcPct val="0"/>
              </a:spcBef>
              <a:spcAft>
                <a:spcPct val="0"/>
              </a:spcAft>
              <a:defRPr sz="600">
                <a:solidFill>
                  <a:schemeClr val="tx1"/>
                </a:solidFill>
                <a:latin typeface="Verdana" pitchFamily="34" charset="0"/>
              </a:defRPr>
            </a:lvl8pPr>
            <a:lvl9pPr marL="3886200" indent="-228600" algn="ctr" eaLnBrk="0" fontAlgn="base" hangingPunct="0">
              <a:spcBef>
                <a:spcPct val="0"/>
              </a:spcBef>
              <a:spcAft>
                <a:spcPct val="0"/>
              </a:spcAft>
              <a:defRPr sz="600">
                <a:solidFill>
                  <a:schemeClr val="tx1"/>
                </a:solidFill>
                <a:latin typeface="Verdana" pitchFamily="34" charset="0"/>
              </a:defRPr>
            </a:lvl9pPr>
          </a:lstStyle>
          <a:p>
            <a:pPr marL="172866" lvl="1" indent="-171296">
              <a:spcBef>
                <a:spcPts val="0"/>
              </a:spcBef>
              <a:buClr>
                <a:schemeClr val="accent3"/>
              </a:buClr>
              <a:buFont typeface="Wingdings" panose="05000000000000000000" pitchFamily="2" charset="2"/>
              <a:buChar char="§"/>
            </a:pPr>
            <a:r>
              <a:rPr lang="zh-TW" altLang="en-US" sz="1099" dirty="0">
                <a:latin typeface="微軟正黑體" panose="020B0604030504040204" pitchFamily="34" charset="-120"/>
                <a:ea typeface="微軟正黑體" panose="020B0604030504040204" pitchFamily="34" charset="-120"/>
              </a:rPr>
              <a:t>從台灣各大網路新聞平台爬下過去到近日的財經新聞</a:t>
            </a:r>
            <a:endParaRPr lang="en-US" altLang="zh-TW" sz="10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1099" dirty="0">
                <a:latin typeface="微軟正黑體" panose="020B0604030504040204" pitchFamily="34" charset="-120"/>
                <a:ea typeface="微軟正黑體" panose="020B0604030504040204" pitchFamily="34" charset="-120"/>
              </a:rPr>
              <a:t>將電文說明進行結巴斷詞，並將每個電文說明的關鍵詞利用</a:t>
            </a:r>
            <a:r>
              <a:rPr lang="en-US" altLang="zh-TW" sz="1099" dirty="0" err="1">
                <a:latin typeface="微軟正黑體" panose="020B0604030504040204" pitchFamily="34" charset="-120"/>
                <a:ea typeface="微軟正黑體" panose="020B0604030504040204" pitchFamily="34" charset="-120"/>
              </a:rPr>
              <a:t>tfidf</a:t>
            </a:r>
            <a:r>
              <a:rPr lang="zh-TW" altLang="en-US" sz="1099" dirty="0">
                <a:latin typeface="微軟正黑體" panose="020B0604030504040204" pitchFamily="34" charset="-120"/>
                <a:ea typeface="微軟正黑體" panose="020B0604030504040204" pitchFamily="34" charset="-120"/>
              </a:rPr>
              <a:t>方式萃取出來。</a:t>
            </a:r>
            <a:endParaRPr lang="en-US" altLang="zh-TW" sz="1099" dirty="0">
              <a:latin typeface="微軟正黑體" panose="020B0604030504040204" pitchFamily="34" charset="-120"/>
              <a:ea typeface="微軟正黑體" panose="020B0604030504040204" pitchFamily="34" charset="-120"/>
            </a:endParaRPr>
          </a:p>
        </p:txBody>
      </p:sp>
      <p:sp>
        <p:nvSpPr>
          <p:cNvPr id="34" name="Oval 57"/>
          <p:cNvSpPr>
            <a:spLocks noChangeArrowheads="1"/>
          </p:cNvSpPr>
          <p:nvPr/>
        </p:nvSpPr>
        <p:spPr bwMode="gray">
          <a:xfrm>
            <a:off x="1253130" y="846803"/>
            <a:ext cx="245487" cy="245487"/>
          </a:xfrm>
          <a:prstGeom prst="ellipse">
            <a:avLst/>
          </a:prstGeom>
          <a:solidFill>
            <a:srgbClr val="00B050"/>
          </a:solidFill>
          <a:ln w="28575">
            <a:solidFill>
              <a:schemeClr val="bg1"/>
            </a:solidFill>
            <a:round/>
            <a:headEnd/>
            <a:tailEnd/>
          </a:ln>
          <a:effectLst/>
          <a:extLst/>
        </p:spPr>
        <p:txBody>
          <a:bodyPr wrap="none" lIns="76892" tIns="39984" rIns="76892" bIns="39984" anchor="ctr"/>
          <a:lstStyle/>
          <a:p>
            <a:pPr marL="160038" indent="-160038" algn="ctr" eaLnBrk="0" fontAlgn="base">
              <a:lnSpc>
                <a:spcPct val="90000"/>
              </a:lnSpc>
              <a:spcBef>
                <a:spcPct val="0"/>
              </a:spcBef>
              <a:spcAft>
                <a:spcPct val="0"/>
              </a:spcAft>
            </a:pPr>
            <a:r>
              <a:rPr lang="en-US" sz="1099" b="1" dirty="0">
                <a:solidFill>
                  <a:srgbClr val="FFFFFF"/>
                </a:solidFill>
                <a:latin typeface="微軟正黑體" panose="020B0604030504040204" pitchFamily="34" charset="-120"/>
                <a:ea typeface="微軟正黑體" panose="020B0604030504040204" pitchFamily="34" charset="-120"/>
              </a:rPr>
              <a:t>1</a:t>
            </a:r>
          </a:p>
        </p:txBody>
      </p:sp>
      <p:sp>
        <p:nvSpPr>
          <p:cNvPr id="35" name="AutoShape 11"/>
          <p:cNvSpPr>
            <a:spLocks noChangeArrowheads="1"/>
          </p:cNvSpPr>
          <p:nvPr/>
        </p:nvSpPr>
        <p:spPr bwMode="gray">
          <a:xfrm>
            <a:off x="3794413" y="948756"/>
            <a:ext cx="1180311" cy="587271"/>
          </a:xfrm>
          <a:prstGeom prst="chevron">
            <a:avLst>
              <a:gd name="adj" fmla="val 20455"/>
            </a:avLst>
          </a:prstGeom>
          <a:solidFill>
            <a:srgbClr val="92D050"/>
          </a:solidFill>
          <a:ln w="9525" algn="ctr">
            <a:solidFill>
              <a:srgbClr val="000000"/>
            </a:solidFill>
            <a:miter lim="800000"/>
            <a:headEnd/>
            <a:tailEnd/>
          </a:ln>
          <a:effectLst/>
        </p:spPr>
        <p:txBody>
          <a:bodyPr lIns="0" tIns="0" rIns="0" bIns="0" anchor="ctr"/>
          <a:lstStyle/>
          <a:p>
            <a:pPr algn="ctr" eaLnBrk="0" hangingPunct="0">
              <a:spcAft>
                <a:spcPct val="0"/>
              </a:spcAft>
            </a:pPr>
            <a:r>
              <a:rPr lang="zh-TW" altLang="en-US" sz="1099" b="1" dirty="0">
                <a:solidFill>
                  <a:schemeClr val="bg1"/>
                </a:solidFill>
                <a:latin typeface="微軟正黑體" panose="020B0604030504040204" pitchFamily="34" charset="-120"/>
                <a:ea typeface="微軟正黑體" panose="020B0604030504040204" pitchFamily="34" charset="-120"/>
              </a:rPr>
              <a:t>需求文件處理</a:t>
            </a:r>
            <a:endParaRPr lang="en-US" sz="1099" b="1" dirty="0">
              <a:solidFill>
                <a:schemeClr val="bg1"/>
              </a:solidFill>
              <a:latin typeface="微軟正黑體" panose="020B0604030504040204" pitchFamily="34" charset="-120"/>
              <a:ea typeface="微軟正黑體" panose="020B0604030504040204" pitchFamily="34" charset="-120"/>
            </a:endParaRPr>
          </a:p>
        </p:txBody>
      </p:sp>
      <p:sp>
        <p:nvSpPr>
          <p:cNvPr id="36" name="Text Box 7"/>
          <p:cNvSpPr txBox="1">
            <a:spLocks noChangeArrowheads="1"/>
          </p:cNvSpPr>
          <p:nvPr/>
        </p:nvSpPr>
        <p:spPr bwMode="gray">
          <a:xfrm>
            <a:off x="3834194" y="1673474"/>
            <a:ext cx="1091345" cy="2034476"/>
          </a:xfrm>
          <a:prstGeom prst="rect">
            <a:avLst/>
          </a:prstGeom>
          <a:solidFill>
            <a:schemeClr val="bg1">
              <a:lumMod val="95000"/>
            </a:schemeClr>
          </a:solidFill>
          <a:ln>
            <a:noFill/>
          </a:ln>
          <a:effectLst/>
          <a:extLst/>
        </p:spPr>
        <p:txBody>
          <a:bodyPr lIns="30757" tIns="30757" rIns="0" bIns="30757">
            <a:noAutofit/>
          </a:bodyPr>
          <a:lstStyle>
            <a:lvl1pPr marL="180975" indent="-180975" eaLnBrk="0" hangingPunct="0">
              <a:defRPr sz="600">
                <a:solidFill>
                  <a:schemeClr val="tx1"/>
                </a:solidFill>
                <a:latin typeface="Verdana" pitchFamily="34" charset="0"/>
              </a:defRPr>
            </a:lvl1pPr>
            <a:lvl2pPr marL="742950" indent="-285750" eaLnBrk="0" hangingPunct="0">
              <a:defRPr sz="600">
                <a:solidFill>
                  <a:schemeClr val="tx1"/>
                </a:solidFill>
                <a:latin typeface="Verdana" pitchFamily="34" charset="0"/>
              </a:defRPr>
            </a:lvl2pPr>
            <a:lvl3pPr marL="1143000" indent="-228600" eaLnBrk="0" hangingPunct="0">
              <a:defRPr sz="600">
                <a:solidFill>
                  <a:schemeClr val="tx1"/>
                </a:solidFill>
                <a:latin typeface="Verdana" pitchFamily="34" charset="0"/>
              </a:defRPr>
            </a:lvl3pPr>
            <a:lvl4pPr marL="1600200" indent="-228600" eaLnBrk="0" hangingPunct="0">
              <a:defRPr sz="600">
                <a:solidFill>
                  <a:schemeClr val="tx1"/>
                </a:solidFill>
                <a:latin typeface="Verdana" pitchFamily="34" charset="0"/>
              </a:defRPr>
            </a:lvl4pPr>
            <a:lvl5pPr marL="2057400" indent="-228600" eaLnBrk="0" hangingPunct="0">
              <a:defRPr sz="600">
                <a:solidFill>
                  <a:schemeClr val="tx1"/>
                </a:solidFill>
                <a:latin typeface="Verdana" pitchFamily="34" charset="0"/>
              </a:defRPr>
            </a:lvl5pPr>
            <a:lvl6pPr marL="2514600" indent="-228600" algn="ctr" eaLnBrk="0" fontAlgn="base" hangingPunct="0">
              <a:spcBef>
                <a:spcPct val="0"/>
              </a:spcBef>
              <a:spcAft>
                <a:spcPct val="0"/>
              </a:spcAft>
              <a:defRPr sz="600">
                <a:solidFill>
                  <a:schemeClr val="tx1"/>
                </a:solidFill>
                <a:latin typeface="Verdana" pitchFamily="34" charset="0"/>
              </a:defRPr>
            </a:lvl6pPr>
            <a:lvl7pPr marL="2971800" indent="-228600" algn="ctr" eaLnBrk="0" fontAlgn="base" hangingPunct="0">
              <a:spcBef>
                <a:spcPct val="0"/>
              </a:spcBef>
              <a:spcAft>
                <a:spcPct val="0"/>
              </a:spcAft>
              <a:defRPr sz="600">
                <a:solidFill>
                  <a:schemeClr val="tx1"/>
                </a:solidFill>
                <a:latin typeface="Verdana" pitchFamily="34" charset="0"/>
              </a:defRPr>
            </a:lvl7pPr>
            <a:lvl8pPr marL="3429000" indent="-228600" algn="ctr" eaLnBrk="0" fontAlgn="base" hangingPunct="0">
              <a:spcBef>
                <a:spcPct val="0"/>
              </a:spcBef>
              <a:spcAft>
                <a:spcPct val="0"/>
              </a:spcAft>
              <a:defRPr sz="600">
                <a:solidFill>
                  <a:schemeClr val="tx1"/>
                </a:solidFill>
                <a:latin typeface="Verdana" pitchFamily="34" charset="0"/>
              </a:defRPr>
            </a:lvl8pPr>
            <a:lvl9pPr marL="3886200" indent="-228600" algn="ctr" eaLnBrk="0" fontAlgn="base" hangingPunct="0">
              <a:spcBef>
                <a:spcPct val="0"/>
              </a:spcBef>
              <a:spcAft>
                <a:spcPct val="0"/>
              </a:spcAft>
              <a:defRPr sz="600">
                <a:solidFill>
                  <a:schemeClr val="tx1"/>
                </a:solidFill>
                <a:latin typeface="Verdana" pitchFamily="34" charset="0"/>
              </a:defRPr>
            </a:lvl9pPr>
          </a:lstStyle>
          <a:p>
            <a:pPr eaLnBrk="1" hangingPunct="1">
              <a:spcAft>
                <a:spcPct val="20000"/>
              </a:spcAft>
              <a:buClr>
                <a:srgbClr val="00B050"/>
              </a:buClr>
              <a:buSzPct val="130000"/>
              <a:buFont typeface="Wingdings" panose="05000000000000000000" pitchFamily="2" charset="2"/>
              <a:buChar char="§"/>
            </a:pPr>
            <a:r>
              <a:rPr lang="zh-TW" altLang="en-US" sz="1099" dirty="0">
                <a:latin typeface="+mn-ea"/>
                <a:ea typeface="+mn-ea"/>
              </a:rPr>
              <a:t>根據之前拿到的文件，需求說明與電文有相關的部分僅占整個篇幅的一小部分</a:t>
            </a:r>
            <a:endParaRPr lang="en-US" altLang="zh-TW" sz="1099" dirty="0">
              <a:latin typeface="+mn-ea"/>
              <a:ea typeface="+mn-ea"/>
            </a:endParaRPr>
          </a:p>
          <a:p>
            <a:pPr eaLnBrk="1" hangingPunct="1">
              <a:spcAft>
                <a:spcPct val="20000"/>
              </a:spcAft>
              <a:buClr>
                <a:srgbClr val="00B050"/>
              </a:buClr>
              <a:buSzPct val="130000"/>
              <a:buFont typeface="Wingdings" panose="05000000000000000000" pitchFamily="2" charset="2"/>
              <a:buChar char="§"/>
            </a:pPr>
            <a:r>
              <a:rPr lang="zh-TW" altLang="en-US" sz="1099" dirty="0">
                <a:latin typeface="+mn-ea"/>
                <a:ea typeface="+mn-ea"/>
              </a:rPr>
              <a:t>人工標記有用的段落</a:t>
            </a:r>
            <a:endParaRPr lang="en-US" altLang="zh-TW" sz="1099" dirty="0">
              <a:latin typeface="+mn-ea"/>
              <a:ea typeface="+mn-ea"/>
            </a:endParaRPr>
          </a:p>
          <a:p>
            <a:pPr eaLnBrk="1" hangingPunct="1">
              <a:spcAft>
                <a:spcPct val="20000"/>
              </a:spcAft>
              <a:buClr>
                <a:srgbClr val="00B050"/>
              </a:buClr>
              <a:buSzPct val="130000"/>
              <a:buFont typeface="Wingdings" panose="05000000000000000000" pitchFamily="2" charset="2"/>
              <a:buChar char="§"/>
            </a:pPr>
            <a:endParaRPr lang="de-DE" altLang="zh-TW" sz="1099" dirty="0">
              <a:latin typeface="+mn-ea"/>
              <a:ea typeface="+mn-ea"/>
            </a:endParaRPr>
          </a:p>
          <a:p>
            <a:pPr eaLnBrk="1" hangingPunct="1">
              <a:spcAft>
                <a:spcPct val="20000"/>
              </a:spcAft>
              <a:buClr>
                <a:srgbClr val="00B050"/>
              </a:buClr>
              <a:buSzPct val="130000"/>
              <a:buFont typeface="Wingdings" panose="05000000000000000000" pitchFamily="2" charset="2"/>
              <a:buChar char="§"/>
            </a:pPr>
            <a:endParaRPr lang="zh-TW" altLang="en-US" sz="1099" dirty="0">
              <a:latin typeface="微軟正黑體" panose="020B0604030504040204" pitchFamily="34" charset="-120"/>
              <a:ea typeface="微軟正黑體" panose="020B0604030504040204" pitchFamily="34" charset="-120"/>
              <a:cs typeface="Microsoft JhengHei"/>
              <a:sym typeface="Microsoft JhengHei"/>
            </a:endParaRPr>
          </a:p>
          <a:p>
            <a:pPr eaLnBrk="1" fontAlgn="base" hangingPunct="1">
              <a:spcBef>
                <a:spcPct val="0"/>
              </a:spcBef>
              <a:spcAft>
                <a:spcPct val="20000"/>
              </a:spcAft>
              <a:buClr>
                <a:srgbClr val="00B050"/>
              </a:buClr>
              <a:buSzPct val="130000"/>
              <a:buFont typeface="Wingdings" panose="05000000000000000000" pitchFamily="2" charset="2"/>
              <a:buChar char="§"/>
            </a:pPr>
            <a:endParaRPr lang="en-US" sz="1099" dirty="0">
              <a:solidFill>
                <a:srgbClr val="000000"/>
              </a:solidFill>
              <a:latin typeface="微軟正黑體" panose="020B0604030504040204" pitchFamily="34" charset="-120"/>
              <a:ea typeface="微軟正黑體" panose="020B0604030504040204" pitchFamily="34" charset="-120"/>
            </a:endParaRPr>
          </a:p>
        </p:txBody>
      </p:sp>
      <p:sp>
        <p:nvSpPr>
          <p:cNvPr id="37" name="Oval 59"/>
          <p:cNvSpPr>
            <a:spLocks noChangeArrowheads="1"/>
          </p:cNvSpPr>
          <p:nvPr/>
        </p:nvSpPr>
        <p:spPr bwMode="gray">
          <a:xfrm>
            <a:off x="3658305" y="846803"/>
            <a:ext cx="245487" cy="245487"/>
          </a:xfrm>
          <a:prstGeom prst="ellipse">
            <a:avLst/>
          </a:prstGeom>
          <a:solidFill>
            <a:srgbClr val="00B050"/>
          </a:solidFill>
          <a:ln w="28575">
            <a:solidFill>
              <a:schemeClr val="bg1"/>
            </a:solidFill>
            <a:round/>
            <a:headEnd/>
            <a:tailEnd/>
          </a:ln>
          <a:effectLst/>
          <a:extLst/>
        </p:spPr>
        <p:txBody>
          <a:bodyPr wrap="none" lIns="76892" tIns="39984" rIns="76892" bIns="39984" anchor="ctr"/>
          <a:lstStyle/>
          <a:p>
            <a:pPr marL="160038" indent="-160038" algn="ctr" eaLnBrk="0" fontAlgn="base">
              <a:lnSpc>
                <a:spcPct val="90000"/>
              </a:lnSpc>
              <a:spcBef>
                <a:spcPct val="0"/>
              </a:spcBef>
              <a:spcAft>
                <a:spcPct val="0"/>
              </a:spcAft>
            </a:pPr>
            <a:r>
              <a:rPr lang="en-US" sz="1099" b="1" dirty="0">
                <a:solidFill>
                  <a:srgbClr val="FFFFFF"/>
                </a:solidFill>
                <a:latin typeface="微軟正黑體" panose="020B0604030504040204" pitchFamily="34" charset="-120"/>
                <a:ea typeface="微軟正黑體" panose="020B0604030504040204" pitchFamily="34" charset="-120"/>
              </a:rPr>
              <a:t>3</a:t>
            </a:r>
          </a:p>
        </p:txBody>
      </p:sp>
      <p:graphicFrame>
        <p:nvGraphicFramePr>
          <p:cNvPr id="2" name="表格 1"/>
          <p:cNvGraphicFramePr>
            <a:graphicFrameLocks noGrp="1"/>
          </p:cNvGraphicFramePr>
          <p:nvPr>
            <p:extLst/>
          </p:nvPr>
        </p:nvGraphicFramePr>
        <p:xfrm>
          <a:off x="1013305" y="4058165"/>
          <a:ext cx="7002632" cy="2381795"/>
        </p:xfrm>
        <a:graphic>
          <a:graphicData uri="http://schemas.openxmlformats.org/drawingml/2006/table">
            <a:tbl>
              <a:tblPr firstRow="1" bandRow="1">
                <a:tableStyleId>{5C22544A-7EE6-4342-B048-85BDC9FD1C3A}</a:tableStyleId>
              </a:tblPr>
              <a:tblGrid>
                <a:gridCol w="1335934">
                  <a:extLst>
                    <a:ext uri="{9D8B030D-6E8A-4147-A177-3AD203B41FA5}">
                      <a16:colId xmlns:a16="http://schemas.microsoft.com/office/drawing/2014/main" val="1735968018"/>
                    </a:ext>
                  </a:extLst>
                </a:gridCol>
                <a:gridCol w="2165382">
                  <a:extLst>
                    <a:ext uri="{9D8B030D-6E8A-4147-A177-3AD203B41FA5}">
                      <a16:colId xmlns:a16="http://schemas.microsoft.com/office/drawing/2014/main" val="3845454769"/>
                    </a:ext>
                  </a:extLst>
                </a:gridCol>
                <a:gridCol w="2533081">
                  <a:extLst>
                    <a:ext uri="{9D8B030D-6E8A-4147-A177-3AD203B41FA5}">
                      <a16:colId xmlns:a16="http://schemas.microsoft.com/office/drawing/2014/main" val="3170674913"/>
                    </a:ext>
                  </a:extLst>
                </a:gridCol>
                <a:gridCol w="968235">
                  <a:extLst>
                    <a:ext uri="{9D8B030D-6E8A-4147-A177-3AD203B41FA5}">
                      <a16:colId xmlns:a16="http://schemas.microsoft.com/office/drawing/2014/main" val="2609134296"/>
                    </a:ext>
                  </a:extLst>
                </a:gridCol>
              </a:tblGrid>
              <a:tr h="400755">
                <a:tc>
                  <a:txBody>
                    <a:bodyPr/>
                    <a:lstStyle/>
                    <a:p>
                      <a:r>
                        <a:rPr lang="en-US" altLang="zh-TW" sz="1100" dirty="0" smtClean="0"/>
                        <a:t>MW MSGID</a:t>
                      </a:r>
                      <a:endParaRPr lang="zh-TW" altLang="en-US" sz="1100" dirty="0"/>
                    </a:p>
                  </a:txBody>
                  <a:tcPr marL="91359" marR="91359" marT="45680" marB="45680"/>
                </a:tc>
                <a:tc>
                  <a:txBody>
                    <a:bodyPr/>
                    <a:lstStyle/>
                    <a:p>
                      <a:r>
                        <a:rPr lang="zh-TW" altLang="en-US" sz="1100" dirty="0" smtClean="0"/>
                        <a:t>系統名稱</a:t>
                      </a:r>
                      <a:endParaRPr lang="zh-TW" altLang="en-US" sz="1100" dirty="0"/>
                    </a:p>
                  </a:txBody>
                  <a:tcPr marL="91359" marR="91359" marT="45680" marB="45680"/>
                </a:tc>
                <a:tc>
                  <a:txBody>
                    <a:bodyPr/>
                    <a:lstStyle/>
                    <a:p>
                      <a:r>
                        <a:rPr lang="zh-TW" altLang="en-US" sz="1100" dirty="0" smtClean="0"/>
                        <a:t>交易說明</a:t>
                      </a:r>
                      <a:endParaRPr lang="zh-TW" altLang="en-US" sz="1100" dirty="0"/>
                    </a:p>
                  </a:txBody>
                  <a:tcPr marL="91359" marR="91359" marT="45680" marB="45680"/>
                </a:tc>
                <a:tc>
                  <a:txBody>
                    <a:bodyPr/>
                    <a:lstStyle/>
                    <a:p>
                      <a:r>
                        <a:rPr lang="zh-TW" altLang="en-US" sz="1100" dirty="0" smtClean="0"/>
                        <a:t>關鍵字</a:t>
                      </a:r>
                      <a:endParaRPr lang="zh-TW" altLang="en-US" sz="1100" dirty="0"/>
                    </a:p>
                  </a:txBody>
                  <a:tcPr marL="91359" marR="91359" marT="45680" marB="45680"/>
                </a:tc>
                <a:extLst>
                  <a:ext uri="{0D108BD9-81ED-4DB2-BD59-A6C34878D82A}">
                    <a16:rowId xmlns:a16="http://schemas.microsoft.com/office/drawing/2014/main" val="3594307696"/>
                  </a:ext>
                </a:extLst>
              </a:tr>
              <a:tr h="989723">
                <a:tc>
                  <a:txBody>
                    <a:bodyPr/>
                    <a:lstStyle/>
                    <a:p>
                      <a:r>
                        <a:rPr lang="en-US" altLang="zh-TW" sz="1100" dirty="0" smtClean="0"/>
                        <a:t>ARMARMSM001</a:t>
                      </a:r>
                      <a:endParaRPr lang="zh-TW" altLang="en-US" sz="1100" dirty="0"/>
                    </a:p>
                  </a:txBody>
                  <a:tcPr marL="91359" marR="91359" marT="45680" marB="45680"/>
                </a:tc>
                <a:tc>
                  <a:txBody>
                    <a:bodyPr/>
                    <a:lstStyle/>
                    <a:p>
                      <a:r>
                        <a:rPr lang="zh-TW" altLang="en-US" sz="1100" dirty="0" smtClean="0"/>
                        <a:t>新一代個人化</a:t>
                      </a:r>
                      <a:r>
                        <a:rPr lang="en-US" altLang="zh-TW" sz="1100" dirty="0" smtClean="0"/>
                        <a:t>ATM</a:t>
                      </a:r>
                      <a:r>
                        <a:rPr lang="zh-TW" altLang="en-US" sz="1100" dirty="0" smtClean="0"/>
                        <a:t>多功管理系統</a:t>
                      </a:r>
                      <a:endParaRPr lang="en-US" altLang="zh-TW" sz="1100" dirty="0" smtClean="0"/>
                    </a:p>
                    <a:p>
                      <a:r>
                        <a:rPr lang="en-US" altLang="zh-TW" sz="1100" dirty="0" err="1" smtClean="0"/>
                        <a:t>MyBank</a:t>
                      </a:r>
                      <a:r>
                        <a:rPr lang="zh-TW" altLang="en-US" sz="1100" dirty="0" smtClean="0"/>
                        <a:t>網路銀行系統</a:t>
                      </a:r>
                      <a:endParaRPr lang="en-US" altLang="zh-TW" sz="1100" dirty="0" smtClean="0"/>
                    </a:p>
                    <a:p>
                      <a:r>
                        <a:rPr lang="zh-TW" altLang="en-US" sz="1100" dirty="0" smtClean="0"/>
                        <a:t>新一代個人網路銀行系統</a:t>
                      </a:r>
                      <a:endParaRPr lang="en-US" altLang="zh-TW" sz="1100" dirty="0" smtClean="0"/>
                    </a:p>
                    <a:p>
                      <a:r>
                        <a:rPr lang="en-US" altLang="zh-TW" sz="1100" dirty="0" err="1" smtClean="0"/>
                        <a:t>cathaybk</a:t>
                      </a:r>
                      <a:r>
                        <a:rPr lang="zh-TW" altLang="en-US" sz="1100" dirty="0" smtClean="0"/>
                        <a:t>全球資訊網</a:t>
                      </a:r>
                      <a:r>
                        <a:rPr lang="en-US" altLang="zh-TW" sz="1100" dirty="0" smtClean="0"/>
                        <a:t>AP</a:t>
                      </a:r>
                      <a:r>
                        <a:rPr lang="zh-TW" altLang="en-US" sz="1100" dirty="0" smtClean="0"/>
                        <a:t>部份</a:t>
                      </a:r>
                      <a:endParaRPr lang="zh-TW" altLang="en-US" sz="1100" dirty="0"/>
                    </a:p>
                  </a:txBody>
                  <a:tcPr marL="91359" marR="91359" marT="45680" marB="45680"/>
                </a:tc>
                <a:tc>
                  <a:txBody>
                    <a:bodyPr/>
                    <a:lstStyle/>
                    <a:p>
                      <a:r>
                        <a:rPr lang="zh-TW" altLang="en-US" sz="1100" dirty="0" smtClean="0"/>
                        <a:t>銷帳交易代收管理系統</a:t>
                      </a:r>
                      <a:endParaRPr lang="en-US" altLang="zh-TW" sz="1100" dirty="0" smtClean="0"/>
                    </a:p>
                    <a:p>
                      <a:r>
                        <a:rPr lang="zh-TW" altLang="en-US" sz="1100" dirty="0" smtClean="0"/>
                        <a:t>銷帳交易</a:t>
                      </a:r>
                      <a:endParaRPr lang="en-US" altLang="zh-TW" sz="1100" dirty="0" smtClean="0"/>
                    </a:p>
                    <a:p>
                      <a:r>
                        <a:rPr lang="zh-TW" altLang="en-US" sz="1100" dirty="0" smtClean="0"/>
                        <a:t>代收管理系統銷帳交易</a:t>
                      </a:r>
                      <a:endParaRPr lang="en-US" altLang="zh-TW" sz="1100" dirty="0" smtClean="0"/>
                    </a:p>
                    <a:p>
                      <a:r>
                        <a:rPr lang="zh-TW" altLang="en-US" sz="1100" dirty="0" smtClean="0"/>
                        <a:t>銷帳交易</a:t>
                      </a:r>
                      <a:endParaRPr lang="zh-TW" altLang="en-US" sz="1100" dirty="0"/>
                    </a:p>
                  </a:txBody>
                  <a:tcPr marL="91359" marR="91359" marT="45680" marB="45680"/>
                </a:tc>
                <a:tc>
                  <a:txBody>
                    <a:bodyPr/>
                    <a:lstStyle/>
                    <a:p>
                      <a:r>
                        <a:rPr lang="en-US" altLang="zh-TW" sz="1100" dirty="0" smtClean="0"/>
                        <a:t>1.</a:t>
                      </a:r>
                      <a:r>
                        <a:rPr lang="zh-TW" altLang="en-US" sz="1100" dirty="0" smtClean="0"/>
                        <a:t>銷帳</a:t>
                      </a:r>
                      <a:endParaRPr lang="en-US" altLang="zh-TW" sz="1100" dirty="0" smtClean="0"/>
                    </a:p>
                    <a:p>
                      <a:r>
                        <a:rPr lang="en-US" altLang="zh-TW" sz="1100" dirty="0" smtClean="0"/>
                        <a:t>2.</a:t>
                      </a:r>
                      <a:r>
                        <a:rPr lang="zh-TW" altLang="en-US" sz="1100" dirty="0" smtClean="0"/>
                        <a:t>交易</a:t>
                      </a:r>
                      <a:endParaRPr lang="en-US" altLang="zh-TW" sz="1100" dirty="0" smtClean="0"/>
                    </a:p>
                    <a:p>
                      <a:r>
                        <a:rPr lang="en-US" altLang="zh-TW" sz="1100" dirty="0" smtClean="0"/>
                        <a:t>3.</a:t>
                      </a:r>
                      <a:r>
                        <a:rPr lang="zh-TW" altLang="en-US" sz="1100" dirty="0" smtClean="0"/>
                        <a:t>代收</a:t>
                      </a:r>
                      <a:endParaRPr lang="zh-TW" altLang="en-US" sz="1100" dirty="0"/>
                    </a:p>
                  </a:txBody>
                  <a:tcPr marL="91359" marR="91359" marT="45680" marB="45680"/>
                </a:tc>
                <a:extLst>
                  <a:ext uri="{0D108BD9-81ED-4DB2-BD59-A6C34878D82A}">
                    <a16:rowId xmlns:a16="http://schemas.microsoft.com/office/drawing/2014/main" val="1542927472"/>
                  </a:ext>
                </a:extLst>
              </a:tr>
              <a:tr h="989723">
                <a:tc>
                  <a:txBody>
                    <a:bodyPr/>
                    <a:lstStyle/>
                    <a:p>
                      <a:r>
                        <a:rPr lang="en-US" altLang="zh-TW" sz="1100" dirty="0" smtClean="0"/>
                        <a:t>CRDCTIC0187</a:t>
                      </a:r>
                      <a:endParaRPr lang="zh-TW" altLang="en-US" sz="1100" dirty="0"/>
                    </a:p>
                  </a:txBody>
                  <a:tcPr marL="91359" marR="91359" marT="45680" marB="45680"/>
                </a:tc>
                <a:tc>
                  <a:txBody>
                    <a:bodyPr/>
                    <a:lstStyle/>
                    <a:p>
                      <a:r>
                        <a:rPr lang="zh-TW" altLang="en-US" sz="1100" dirty="0" smtClean="0"/>
                        <a:t>ｉ刷金融卡補印補寄帳單系統</a:t>
                      </a:r>
                      <a:endParaRPr lang="en-US" altLang="zh-TW" sz="1100" dirty="0" smtClean="0"/>
                    </a:p>
                    <a:p>
                      <a:r>
                        <a:rPr lang="en-US" altLang="zh-TW" sz="1100" dirty="0" err="1" smtClean="0"/>
                        <a:t>MyBank</a:t>
                      </a:r>
                      <a:r>
                        <a:rPr lang="zh-TW" altLang="en-US" sz="1100" dirty="0" smtClean="0"/>
                        <a:t>網路銀行系統</a:t>
                      </a:r>
                      <a:endParaRPr lang="en-US" altLang="zh-TW" sz="1100" dirty="0" smtClean="0"/>
                    </a:p>
                    <a:p>
                      <a:r>
                        <a:rPr lang="zh-TW" altLang="en-US" sz="1100" dirty="0" smtClean="0"/>
                        <a:t>新一代個人網路銀行系統</a:t>
                      </a:r>
                      <a:endParaRPr lang="zh-TW" altLang="en-US" sz="1100" dirty="0"/>
                    </a:p>
                  </a:txBody>
                  <a:tcPr marL="91359" marR="91359" marT="45680" marB="45680"/>
                </a:tc>
                <a:tc>
                  <a:txBody>
                    <a:bodyPr/>
                    <a:lstStyle/>
                    <a:p>
                      <a:r>
                        <a:rPr lang="zh-TW" altLang="en-US" sz="1100" dirty="0" smtClean="0"/>
                        <a:t>查詢帳單總檔</a:t>
                      </a:r>
                      <a:endParaRPr lang="en-US" altLang="zh-TW" sz="1100" dirty="0" smtClean="0"/>
                    </a:p>
                    <a:p>
                      <a:r>
                        <a:rPr lang="zh-TW" altLang="en-US" sz="1100" dirty="0" smtClean="0"/>
                        <a:t>歷史帳單彙總查詢</a:t>
                      </a:r>
                      <a:endParaRPr lang="en-US" altLang="zh-TW" sz="1100" dirty="0" smtClean="0"/>
                    </a:p>
                    <a:p>
                      <a:r>
                        <a:rPr lang="en-US" altLang="zh-TW" sz="1100" dirty="0" err="1" smtClean="0"/>
                        <a:t>i</a:t>
                      </a:r>
                      <a:r>
                        <a:rPr lang="zh-TW" altLang="en-US" sz="1100" dirty="0" smtClean="0"/>
                        <a:t>刷金融卡消費明細消費明細</a:t>
                      </a:r>
                      <a:endParaRPr lang="zh-TW" altLang="en-US" sz="1100" dirty="0"/>
                    </a:p>
                  </a:txBody>
                  <a:tcPr marL="91359" marR="91359" marT="45680" marB="45680"/>
                </a:tc>
                <a:tc>
                  <a:txBody>
                    <a:bodyPr/>
                    <a:lstStyle/>
                    <a:p>
                      <a:r>
                        <a:rPr lang="en-US" altLang="zh-TW" sz="1100" dirty="0" smtClean="0"/>
                        <a:t>1.</a:t>
                      </a:r>
                      <a:r>
                        <a:rPr lang="zh-TW" altLang="en-US" sz="1100" dirty="0" smtClean="0"/>
                        <a:t>查詢</a:t>
                      </a:r>
                      <a:endParaRPr lang="en-US" altLang="zh-TW" sz="1100" dirty="0" smtClean="0"/>
                    </a:p>
                    <a:p>
                      <a:r>
                        <a:rPr lang="en-US" altLang="zh-TW" sz="1100" dirty="0" smtClean="0"/>
                        <a:t>2.</a:t>
                      </a:r>
                      <a:r>
                        <a:rPr lang="zh-TW" altLang="en-US" sz="1100" dirty="0" smtClean="0"/>
                        <a:t>帳單</a:t>
                      </a:r>
                      <a:endParaRPr lang="en-US" altLang="zh-TW" sz="1100" dirty="0" smtClean="0"/>
                    </a:p>
                    <a:p>
                      <a:r>
                        <a:rPr lang="en-US" altLang="zh-TW" sz="1100" dirty="0" smtClean="0"/>
                        <a:t>3.</a:t>
                      </a:r>
                      <a:r>
                        <a:rPr lang="zh-TW" altLang="en-US" sz="1100" dirty="0" smtClean="0"/>
                        <a:t>明細</a:t>
                      </a:r>
                    </a:p>
                    <a:p>
                      <a:endParaRPr lang="zh-TW" altLang="en-US" sz="1100" dirty="0"/>
                    </a:p>
                  </a:txBody>
                  <a:tcPr marL="91359" marR="91359" marT="45680" marB="45680"/>
                </a:tc>
                <a:extLst>
                  <a:ext uri="{0D108BD9-81ED-4DB2-BD59-A6C34878D82A}">
                    <a16:rowId xmlns:a16="http://schemas.microsoft.com/office/drawing/2014/main" val="52025354"/>
                  </a:ext>
                </a:extLst>
              </a:tr>
            </a:tbl>
          </a:graphicData>
        </a:graphic>
      </p:graphicFrame>
    </p:spTree>
    <p:extLst>
      <p:ext uri="{BB962C8B-B14F-4D97-AF65-F5344CB8AC3E}">
        <p14:creationId xmlns:p14="http://schemas.microsoft.com/office/powerpoint/2010/main" val="1690593600"/>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nvPr>
        </p:nvGraphicFramePr>
        <p:xfrm>
          <a:off x="1852" y="3175"/>
          <a:ext cx="1586" cy="1586"/>
        </p:xfrm>
        <a:graphic>
          <a:graphicData uri="http://schemas.openxmlformats.org/presentationml/2006/ole">
            <mc:AlternateContent xmlns:mc="http://schemas.openxmlformats.org/markup-compatibility/2006">
              <mc:Choice xmlns:v="urn:schemas-microsoft-com:vml" Requires="v">
                <p:oleObj spid="_x0000_s11281" name="think-cell Folie" r:id="rId4" imgW="270" imgH="270" progId="TCLayout.ActiveDocument.1">
                  <p:embed/>
                </p:oleObj>
              </mc:Choice>
              <mc:Fallback>
                <p:oleObj name="think-cell Folie" r:id="rId4" imgW="270" imgH="270" progId="TCLayout.ActiveDocument.1">
                  <p:embed/>
                  <p:pic>
                    <p:nvPicPr>
                      <p:cNvPr id="12" name="Objekt 11" hidden="1"/>
                      <p:cNvPicPr/>
                      <p:nvPr/>
                    </p:nvPicPr>
                    <p:blipFill>
                      <a:blip r:embed="rId5"/>
                      <a:stretch>
                        <a:fillRect/>
                      </a:stretch>
                    </p:blipFill>
                    <p:spPr>
                      <a:xfrm>
                        <a:off x="1852" y="3175"/>
                        <a:ext cx="1586" cy="1586"/>
                      </a:xfrm>
                      <a:prstGeom prst="rect">
                        <a:avLst/>
                      </a:prstGeom>
                    </p:spPr>
                  </p:pic>
                </p:oleObj>
              </mc:Fallback>
            </mc:AlternateContent>
          </a:graphicData>
        </a:graphic>
      </p:graphicFrame>
      <p:sp>
        <p:nvSpPr>
          <p:cNvPr id="19" name="Rectangle 8"/>
          <p:cNvSpPr>
            <a:spLocks noChangeArrowheads="1"/>
          </p:cNvSpPr>
          <p:nvPr/>
        </p:nvSpPr>
        <p:spPr bwMode="auto">
          <a:xfrm>
            <a:off x="316789" y="983490"/>
            <a:ext cx="8178908" cy="4984452"/>
          </a:xfrm>
          <a:prstGeom prst="rect">
            <a:avLst/>
          </a:prstGeom>
          <a:solidFill>
            <a:schemeClr val="bg1"/>
          </a:solidFill>
          <a:ln w="12700">
            <a:solidFill>
              <a:schemeClr val="accent4"/>
            </a:solidFill>
            <a:miter lim="800000"/>
            <a:headEnd/>
            <a:tailEnd/>
          </a:ln>
          <a:effectLst/>
          <a:extLst/>
        </p:spPr>
        <p:txBody>
          <a:bodyPr lIns="71941" tIns="71941" rIns="71941" bIns="71941"/>
          <a:lstStyle/>
          <a:p>
            <a:pPr marL="447653" indent="-310870">
              <a:lnSpc>
                <a:spcPct val="150000"/>
              </a:lnSpc>
              <a:buClr>
                <a:srgbClr val="695D46"/>
              </a:buClr>
              <a:buSzPts val="1400"/>
              <a:buFont typeface="Microsoft JhengHei"/>
              <a:buChar char="●"/>
            </a:pPr>
            <a:r>
              <a:rPr lang="zh-TW" altLang="en-US" sz="1371" dirty="0" smtClean="0">
                <a:solidFill>
                  <a:schemeClr val="tx1"/>
                </a:solidFill>
                <a:latin typeface="+mn-ea"/>
                <a:cs typeface="Microsoft JhengHei"/>
                <a:sym typeface="Microsoft JhengHei"/>
              </a:rPr>
              <a:t>理論與實務應用：</a:t>
            </a:r>
            <a:endParaRPr lang="zh-TW" altLang="en-US" sz="1371" dirty="0">
              <a:solidFill>
                <a:schemeClr val="tx1"/>
              </a:solidFill>
              <a:latin typeface="+mn-ea"/>
              <a:cs typeface="Microsoft JhengHei"/>
              <a:sym typeface="Microsoft JhengHei"/>
            </a:endParaRPr>
          </a:p>
          <a:p>
            <a:pPr marL="895305" lvl="1" indent="-310870">
              <a:lnSpc>
                <a:spcPct val="150000"/>
              </a:lnSpc>
              <a:buClr>
                <a:srgbClr val="695D46"/>
              </a:buClr>
              <a:buSzPts val="1400"/>
              <a:buFont typeface="Microsoft JhengHei"/>
              <a:buChar char="○"/>
            </a:pPr>
            <a:r>
              <a:rPr lang="zh-TW" altLang="en-US" sz="1371" dirty="0" smtClean="0">
                <a:solidFill>
                  <a:schemeClr val="tx1"/>
                </a:solidFill>
                <a:latin typeface="+mn-ea"/>
                <a:cs typeface="Microsoft JhengHei"/>
                <a:sym typeface="Microsoft JhengHei"/>
              </a:rPr>
              <a:t>機器學習專案</a:t>
            </a:r>
            <a:endParaRPr lang="en-US" altLang="zh-TW" sz="1371" dirty="0" smtClean="0">
              <a:solidFill>
                <a:schemeClr val="tx1"/>
              </a:solidFill>
              <a:latin typeface="+mn-ea"/>
              <a:cs typeface="Microsoft JhengHei"/>
              <a:sym typeface="Microsoft JhengHei"/>
            </a:endParaRPr>
          </a:p>
          <a:p>
            <a:pPr marL="895305" lvl="1" indent="-310870">
              <a:lnSpc>
                <a:spcPct val="150000"/>
              </a:lnSpc>
              <a:buClr>
                <a:srgbClr val="695D46"/>
              </a:buClr>
              <a:buSzPts val="1400"/>
              <a:buFont typeface="Microsoft JhengHei"/>
              <a:buChar char="○"/>
            </a:pPr>
            <a:r>
              <a:rPr lang="zh-TW" altLang="en-US" sz="1371" dirty="0">
                <a:solidFill>
                  <a:schemeClr val="tx1"/>
                </a:solidFill>
                <a:latin typeface="+mn-ea"/>
                <a:cs typeface="Microsoft JhengHei"/>
                <a:sym typeface="Microsoft JhengHei"/>
              </a:rPr>
              <a:t>對於</a:t>
            </a:r>
            <a:r>
              <a:rPr lang="en-US" altLang="zh-TW" sz="1371" dirty="0">
                <a:solidFill>
                  <a:schemeClr val="tx1"/>
                </a:solidFill>
                <a:latin typeface="+mn-ea"/>
                <a:cs typeface="Microsoft JhengHei"/>
                <a:sym typeface="Microsoft JhengHei"/>
              </a:rPr>
              <a:t>CICD</a:t>
            </a:r>
            <a:r>
              <a:rPr lang="zh-TW" altLang="en-US" sz="1371" dirty="0">
                <a:solidFill>
                  <a:schemeClr val="tx1"/>
                </a:solidFill>
                <a:latin typeface="+mn-ea"/>
                <a:cs typeface="Microsoft JhengHei"/>
                <a:sym typeface="Microsoft JhengHei"/>
              </a:rPr>
              <a:t>自動化流程有更深入的</a:t>
            </a:r>
            <a:r>
              <a:rPr lang="zh-TW" altLang="en-US" sz="1371" dirty="0" smtClean="0">
                <a:solidFill>
                  <a:schemeClr val="tx1"/>
                </a:solidFill>
                <a:latin typeface="+mn-ea"/>
                <a:cs typeface="Microsoft JhengHei"/>
                <a:sym typeface="Microsoft JhengHei"/>
              </a:rPr>
              <a:t>了解</a:t>
            </a:r>
            <a:endParaRPr lang="en-US" altLang="zh-TW" sz="1371" dirty="0" smtClean="0">
              <a:solidFill>
                <a:schemeClr val="tx1"/>
              </a:solidFill>
              <a:latin typeface="+mn-ea"/>
              <a:ea typeface="+mn-ea"/>
              <a:cs typeface="Microsoft JhengHei"/>
              <a:sym typeface="Microsoft JhengHei"/>
            </a:endParaRPr>
          </a:p>
          <a:p>
            <a:pPr marL="447653" indent="-310870">
              <a:lnSpc>
                <a:spcPct val="150000"/>
              </a:lnSpc>
              <a:buClr>
                <a:srgbClr val="695D46"/>
              </a:buClr>
              <a:buSzPts val="1400"/>
              <a:buFont typeface="Microsoft JhengHei"/>
              <a:buChar char="●"/>
            </a:pPr>
            <a:r>
              <a:rPr lang="zh-TW" altLang="en-US" sz="1371" dirty="0" smtClean="0">
                <a:solidFill>
                  <a:schemeClr val="tx1"/>
                </a:solidFill>
                <a:latin typeface="+mn-ea"/>
                <a:cs typeface="Microsoft JhengHei"/>
                <a:sym typeface="Microsoft JhengHei"/>
              </a:rPr>
              <a:t>資源機會豐富：</a:t>
            </a:r>
            <a:endParaRPr lang="zh-TW" altLang="en-US" sz="1371" dirty="0">
              <a:solidFill>
                <a:schemeClr val="tx1"/>
              </a:solidFill>
              <a:latin typeface="+mn-ea"/>
              <a:cs typeface="Microsoft JhengHei"/>
              <a:sym typeface="Microsoft JhengHei"/>
            </a:endParaRPr>
          </a:p>
          <a:p>
            <a:pPr marL="895305" lvl="1" indent="-310870">
              <a:lnSpc>
                <a:spcPct val="150000"/>
              </a:lnSpc>
              <a:buClr>
                <a:srgbClr val="695D46"/>
              </a:buClr>
              <a:buSzPts val="1400"/>
              <a:buFont typeface="Microsoft JhengHei"/>
              <a:buChar char="○"/>
            </a:pPr>
            <a:r>
              <a:rPr lang="zh-TW" altLang="en-US" sz="1371" dirty="0" smtClean="0">
                <a:solidFill>
                  <a:schemeClr val="tx1"/>
                </a:solidFill>
                <a:latin typeface="+mn-ea"/>
                <a:cs typeface="Microsoft JhengHei"/>
                <a:sym typeface="Microsoft JhengHei"/>
              </a:rPr>
              <a:t>觀摩會議</a:t>
            </a:r>
            <a:endParaRPr lang="en-US" altLang="zh-TW" sz="1371" dirty="0" smtClean="0">
              <a:solidFill>
                <a:schemeClr val="tx1"/>
              </a:solidFill>
              <a:latin typeface="+mn-ea"/>
              <a:cs typeface="Microsoft JhengHei"/>
              <a:sym typeface="Microsoft JhengHei"/>
            </a:endParaRPr>
          </a:p>
          <a:p>
            <a:pPr marL="895305" lvl="1" indent="-310870">
              <a:lnSpc>
                <a:spcPct val="150000"/>
              </a:lnSpc>
              <a:buClr>
                <a:srgbClr val="695D46"/>
              </a:buClr>
              <a:buSzPts val="1400"/>
              <a:buFont typeface="Microsoft JhengHei"/>
              <a:buChar char="○"/>
            </a:pPr>
            <a:r>
              <a:rPr lang="zh-TW" altLang="en-US" sz="1371" dirty="0">
                <a:solidFill>
                  <a:schemeClr val="tx1"/>
                </a:solidFill>
                <a:latin typeface="+mn-ea"/>
                <a:cs typeface="Microsoft JhengHei"/>
                <a:sym typeface="Microsoft JhengHei"/>
              </a:rPr>
              <a:t>和</a:t>
            </a:r>
            <a:r>
              <a:rPr lang="en-US" altLang="zh-TW" sz="1371" dirty="0" smtClean="0">
                <a:solidFill>
                  <a:schemeClr val="tx1"/>
                </a:solidFill>
                <a:latin typeface="+mn-ea"/>
                <a:cs typeface="Microsoft JhengHei"/>
                <a:sym typeface="Microsoft JhengHei"/>
              </a:rPr>
              <a:t>IBM</a:t>
            </a:r>
            <a:r>
              <a:rPr lang="zh-TW" altLang="en-US" sz="1371" dirty="0" smtClean="0">
                <a:solidFill>
                  <a:schemeClr val="tx1"/>
                </a:solidFill>
                <a:latin typeface="+mn-ea"/>
                <a:cs typeface="Microsoft JhengHei"/>
                <a:sym typeface="Microsoft JhengHei"/>
              </a:rPr>
              <a:t>進行</a:t>
            </a:r>
            <a:r>
              <a:rPr lang="en-US" altLang="zh-TW" sz="1371" dirty="0" err="1">
                <a:solidFill>
                  <a:schemeClr val="tx1"/>
                </a:solidFill>
                <a:latin typeface="+mn-ea"/>
                <a:cs typeface="Microsoft JhengHei"/>
                <a:sym typeface="Microsoft JhengHei"/>
              </a:rPr>
              <a:t>D</a:t>
            </a:r>
            <a:r>
              <a:rPr lang="en-US" altLang="zh-TW" sz="1371" dirty="0" err="1" smtClean="0">
                <a:solidFill>
                  <a:schemeClr val="tx1"/>
                </a:solidFill>
                <a:latin typeface="+mn-ea"/>
                <a:cs typeface="Microsoft JhengHei"/>
                <a:sym typeface="Microsoft JhengHei"/>
              </a:rPr>
              <a:t>atacap</a:t>
            </a:r>
            <a:r>
              <a:rPr lang="en-US" altLang="zh-TW" sz="1371" dirty="0" smtClean="0">
                <a:solidFill>
                  <a:schemeClr val="tx1"/>
                </a:solidFill>
                <a:latin typeface="+mn-ea"/>
                <a:cs typeface="Microsoft JhengHei"/>
                <a:sym typeface="Microsoft JhengHei"/>
              </a:rPr>
              <a:t> </a:t>
            </a:r>
            <a:r>
              <a:rPr lang="zh-TW" altLang="en-US" sz="1371" dirty="0" smtClean="0">
                <a:solidFill>
                  <a:schemeClr val="tx1"/>
                </a:solidFill>
                <a:latin typeface="+mn-ea"/>
                <a:cs typeface="Microsoft JhengHei"/>
                <a:sym typeface="Microsoft JhengHei"/>
              </a:rPr>
              <a:t>與 </a:t>
            </a:r>
            <a:r>
              <a:rPr lang="en-US" altLang="zh-TW" sz="1371" dirty="0" err="1" smtClean="0">
                <a:solidFill>
                  <a:schemeClr val="tx1"/>
                </a:solidFill>
                <a:latin typeface="+mn-ea"/>
                <a:cs typeface="Microsoft JhengHei"/>
                <a:sym typeface="Microsoft JhengHei"/>
              </a:rPr>
              <a:t>PowerAI</a:t>
            </a:r>
            <a:r>
              <a:rPr lang="en-US" altLang="zh-TW" sz="1371" dirty="0" smtClean="0">
                <a:solidFill>
                  <a:schemeClr val="tx1"/>
                </a:solidFill>
                <a:latin typeface="+mn-ea"/>
                <a:cs typeface="Microsoft JhengHei"/>
                <a:sym typeface="Microsoft JhengHei"/>
              </a:rPr>
              <a:t> </a:t>
            </a:r>
            <a:r>
              <a:rPr lang="zh-TW" altLang="en-US" sz="1371" dirty="0" smtClean="0">
                <a:solidFill>
                  <a:schemeClr val="tx1"/>
                </a:solidFill>
                <a:latin typeface="+mn-ea"/>
                <a:cs typeface="Microsoft JhengHei"/>
                <a:sym typeface="Microsoft JhengHei"/>
              </a:rPr>
              <a:t>的</a:t>
            </a:r>
            <a:r>
              <a:rPr lang="en-US" altLang="zh-TW" sz="1371" dirty="0" smtClean="0">
                <a:solidFill>
                  <a:schemeClr val="tx1"/>
                </a:solidFill>
                <a:latin typeface="+mn-ea"/>
                <a:cs typeface="Microsoft JhengHei"/>
                <a:sym typeface="Microsoft JhengHei"/>
              </a:rPr>
              <a:t>workshop</a:t>
            </a:r>
            <a:endParaRPr lang="zh-TW" altLang="en-US" sz="1371" dirty="0" smtClean="0">
              <a:solidFill>
                <a:schemeClr val="tx1"/>
              </a:solidFill>
              <a:latin typeface="+mn-ea"/>
              <a:cs typeface="Microsoft JhengHei"/>
              <a:sym typeface="Microsoft JhengHei"/>
            </a:endParaRPr>
          </a:p>
          <a:p>
            <a:pPr marL="895305" lvl="1" indent="-310870">
              <a:lnSpc>
                <a:spcPct val="150000"/>
              </a:lnSpc>
              <a:buClr>
                <a:srgbClr val="695D46"/>
              </a:buClr>
              <a:buSzPts val="1400"/>
              <a:buFont typeface="Microsoft JhengHei"/>
              <a:buChar char="○"/>
            </a:pPr>
            <a:r>
              <a:rPr lang="zh-TW" altLang="en-US" sz="1371" dirty="0" smtClean="0">
                <a:solidFill>
                  <a:schemeClr val="tx1"/>
                </a:solidFill>
                <a:latin typeface="+mn-ea"/>
                <a:cs typeface="Microsoft JhengHei"/>
                <a:sym typeface="Microsoft JhengHei"/>
              </a:rPr>
              <a:t>參與</a:t>
            </a:r>
            <a:r>
              <a:rPr lang="en-US" altLang="zh-TW" sz="1371" dirty="0" smtClean="0">
                <a:solidFill>
                  <a:schemeClr val="tx1"/>
                </a:solidFill>
                <a:latin typeface="+mn-ea"/>
                <a:cs typeface="Microsoft JhengHei"/>
                <a:sym typeface="Microsoft JhengHei"/>
              </a:rPr>
              <a:t>GOOGLE</a:t>
            </a:r>
            <a:r>
              <a:rPr lang="zh-TW" altLang="en-US" sz="1371" dirty="0" smtClean="0">
                <a:solidFill>
                  <a:schemeClr val="tx1"/>
                </a:solidFill>
                <a:latin typeface="+mn-ea"/>
                <a:cs typeface="Microsoft JhengHei"/>
                <a:sym typeface="Microsoft JhengHei"/>
              </a:rPr>
              <a:t>和</a:t>
            </a:r>
            <a:r>
              <a:rPr lang="en-US" altLang="zh-TW" sz="1371" dirty="0" smtClean="0">
                <a:solidFill>
                  <a:schemeClr val="tx1"/>
                </a:solidFill>
                <a:latin typeface="+mn-ea"/>
                <a:cs typeface="Microsoft JhengHei"/>
                <a:sym typeface="Microsoft JhengHei"/>
              </a:rPr>
              <a:t>IBM</a:t>
            </a:r>
            <a:r>
              <a:rPr lang="zh-TW" altLang="en-US" sz="1371" dirty="0" smtClean="0">
                <a:solidFill>
                  <a:schemeClr val="tx1"/>
                </a:solidFill>
                <a:latin typeface="+mn-ea"/>
                <a:cs typeface="Microsoft JhengHei"/>
                <a:sym typeface="Microsoft JhengHei"/>
              </a:rPr>
              <a:t>科技論壇</a:t>
            </a:r>
            <a:endParaRPr lang="en-US" altLang="zh-TW" sz="1371" dirty="0" smtClean="0">
              <a:solidFill>
                <a:schemeClr val="tx1"/>
              </a:solidFill>
              <a:latin typeface="+mn-ea"/>
              <a:cs typeface="Microsoft JhengHei"/>
              <a:sym typeface="Microsoft JhengHei"/>
            </a:endParaRPr>
          </a:p>
          <a:p>
            <a:pPr marL="447653" indent="-310870">
              <a:lnSpc>
                <a:spcPct val="150000"/>
              </a:lnSpc>
              <a:buClr>
                <a:srgbClr val="695D46"/>
              </a:buClr>
              <a:buSzPts val="1400"/>
              <a:buFont typeface="Microsoft JhengHei"/>
              <a:buChar char="●"/>
            </a:pPr>
            <a:r>
              <a:rPr lang="zh-TW" altLang="en-US" sz="1371" dirty="0" smtClean="0">
                <a:solidFill>
                  <a:schemeClr val="tx1"/>
                </a:solidFill>
                <a:latin typeface="+mn-ea"/>
                <a:cs typeface="Microsoft JhengHei"/>
                <a:sym typeface="Microsoft JhengHei"/>
              </a:rPr>
              <a:t>體驗感受：</a:t>
            </a:r>
            <a:endParaRPr lang="zh-TW" altLang="en-US" sz="1371" dirty="0">
              <a:solidFill>
                <a:schemeClr val="tx1"/>
              </a:solidFill>
              <a:latin typeface="+mn-ea"/>
              <a:cs typeface="Microsoft JhengHei"/>
              <a:sym typeface="Microsoft JhengHei"/>
            </a:endParaRPr>
          </a:p>
          <a:p>
            <a:pPr marL="895305" lvl="1" indent="-310870">
              <a:lnSpc>
                <a:spcPct val="150000"/>
              </a:lnSpc>
              <a:buClr>
                <a:srgbClr val="695D46"/>
              </a:buClr>
              <a:buSzPts val="1400"/>
              <a:buFont typeface="Microsoft JhengHei"/>
              <a:buChar char="○"/>
            </a:pPr>
            <a:r>
              <a:rPr lang="zh-TW" altLang="en-US" sz="1371" dirty="0" smtClean="0">
                <a:solidFill>
                  <a:schemeClr val="tx1"/>
                </a:solidFill>
                <a:latin typeface="+mn-ea"/>
                <a:ea typeface="+mn-ea"/>
                <a:cs typeface="Microsoft JhengHei"/>
                <a:sym typeface="Microsoft JhengHei"/>
              </a:rPr>
              <a:t>主管與同事們非常親切，協助我們處理大小問題</a:t>
            </a:r>
            <a:endParaRPr lang="en-US" altLang="zh-TW" sz="1371" dirty="0" smtClean="0">
              <a:solidFill>
                <a:schemeClr val="tx1"/>
              </a:solidFill>
              <a:latin typeface="+mn-ea"/>
              <a:ea typeface="+mn-ea"/>
              <a:cs typeface="Microsoft JhengHei"/>
              <a:sym typeface="Microsoft JhengHei"/>
            </a:endParaRPr>
          </a:p>
          <a:p>
            <a:pPr marL="895305" lvl="1" indent="-310870">
              <a:lnSpc>
                <a:spcPct val="150000"/>
              </a:lnSpc>
              <a:buClr>
                <a:srgbClr val="695D46"/>
              </a:buClr>
              <a:buSzPts val="1400"/>
              <a:buFont typeface="Microsoft JhengHei"/>
              <a:buChar char="○"/>
            </a:pPr>
            <a:endParaRPr lang="en-US" altLang="zh-TW" sz="1371" dirty="0" smtClean="0">
              <a:latin typeface="+mn-ea"/>
              <a:ea typeface="+mn-ea"/>
              <a:cs typeface="Microsoft JhengHei"/>
              <a:sym typeface="Microsoft JhengHei"/>
            </a:endParaRPr>
          </a:p>
        </p:txBody>
      </p:sp>
      <p:sp>
        <p:nvSpPr>
          <p:cNvPr id="2" name="Titel 1"/>
          <p:cNvSpPr>
            <a:spLocks noGrp="1"/>
          </p:cNvSpPr>
          <p:nvPr>
            <p:ph type="title"/>
          </p:nvPr>
        </p:nvSpPr>
        <p:spPr>
          <a:xfrm>
            <a:off x="119293" y="231585"/>
            <a:ext cx="8610395" cy="599632"/>
          </a:xfrm>
        </p:spPr>
        <p:txBody>
          <a:bodyPr/>
          <a:lstStyle/>
          <a:p>
            <a:r>
              <a:rPr lang="en-US" sz="1998" dirty="0">
                <a:latin typeface="+mn-ea"/>
              </a:rPr>
              <a:t>   </a:t>
            </a:r>
            <a:r>
              <a:rPr lang="zh-TW" altLang="en-US" sz="1998" dirty="0" smtClean="0">
                <a:latin typeface="+mn-ea"/>
              </a:rPr>
              <a:t>實習總結</a:t>
            </a:r>
            <a:r>
              <a:rPr lang="en-US" altLang="zh-TW" dirty="0">
                <a:latin typeface="+mn-ea"/>
              </a:rPr>
              <a:t/>
            </a:r>
            <a:br>
              <a:rPr lang="en-US" altLang="zh-TW" dirty="0">
                <a:latin typeface="+mn-ea"/>
              </a:rPr>
            </a:br>
            <a:endParaRPr lang="en-US" dirty="0">
              <a:latin typeface="+mn-ea"/>
            </a:endParaRPr>
          </a:p>
        </p:txBody>
      </p:sp>
    </p:spTree>
    <p:extLst>
      <p:ext uri="{BB962C8B-B14F-4D97-AF65-F5344CB8AC3E}">
        <p14:creationId xmlns:p14="http://schemas.microsoft.com/office/powerpoint/2010/main" val="2135626642"/>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nvPr>
        </p:nvGraphicFramePr>
        <p:xfrm>
          <a:off x="1852" y="3175"/>
          <a:ext cx="1586" cy="1586"/>
        </p:xfrm>
        <a:graphic>
          <a:graphicData uri="http://schemas.openxmlformats.org/presentationml/2006/ole">
            <mc:AlternateContent xmlns:mc="http://schemas.openxmlformats.org/markup-compatibility/2006">
              <mc:Choice xmlns:v="urn:schemas-microsoft-com:vml" Requires="v">
                <p:oleObj spid="_x0000_s14346" name="think-cell Folie" r:id="rId4" imgW="270" imgH="270" progId="TCLayout.ActiveDocument.1">
                  <p:embed/>
                </p:oleObj>
              </mc:Choice>
              <mc:Fallback>
                <p:oleObj name="think-cell Folie" r:id="rId4" imgW="270" imgH="270" progId="TCLayout.ActiveDocument.1">
                  <p:embed/>
                  <p:pic>
                    <p:nvPicPr>
                      <p:cNvPr id="12" name="Objekt 11" hidden="1"/>
                      <p:cNvPicPr/>
                      <p:nvPr/>
                    </p:nvPicPr>
                    <p:blipFill>
                      <a:blip r:embed="rId5"/>
                      <a:stretch>
                        <a:fillRect/>
                      </a:stretch>
                    </p:blipFill>
                    <p:spPr>
                      <a:xfrm>
                        <a:off x="1852" y="3175"/>
                        <a:ext cx="1586" cy="1586"/>
                      </a:xfrm>
                      <a:prstGeom prst="rect">
                        <a:avLst/>
                      </a:prstGeom>
                    </p:spPr>
                  </p:pic>
                </p:oleObj>
              </mc:Fallback>
            </mc:AlternateContent>
          </a:graphicData>
        </a:graphic>
      </p:graphicFrame>
      <p:sp>
        <p:nvSpPr>
          <p:cNvPr id="4" name="文字方塊 3"/>
          <p:cNvSpPr txBox="1"/>
          <p:nvPr/>
        </p:nvSpPr>
        <p:spPr>
          <a:xfrm>
            <a:off x="2079171" y="2579914"/>
            <a:ext cx="5029580" cy="1210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800"/>
              </a:spcBef>
              <a:spcAft>
                <a:spcPts val="0"/>
              </a:spcAft>
              <a:buClrTx/>
              <a:buSzTx/>
              <a:buFontTx/>
              <a:buNone/>
              <a:tabLst/>
            </a:pPr>
            <a:r>
              <a:rPr kumimoji="0" lang="en-US" altLang="zh-TW" sz="6600" b="0" i="0" u="none" strike="noStrike" cap="none" spc="0" normalizeH="0" baseline="0" dirty="0" smtClean="0">
                <a:ln>
                  <a:noFill/>
                </a:ln>
                <a:solidFill>
                  <a:srgbClr val="000000"/>
                </a:solidFill>
                <a:effectLst/>
                <a:uFillTx/>
                <a:latin typeface="+mj-lt"/>
                <a:ea typeface="+mj-ea"/>
                <a:cs typeface="+mj-cs"/>
                <a:sym typeface="Arial"/>
              </a:rPr>
              <a:t>THANK YOU</a:t>
            </a:r>
            <a:endParaRPr kumimoji="0" lang="zh-TW" altLang="en-US" sz="6600" b="0" i="0" u="none" strike="noStrike" cap="none" spc="0" normalizeH="0" baseline="0" dirty="0">
              <a:ln>
                <a:noFill/>
              </a:ln>
              <a:solidFill>
                <a:srgbClr val="000000"/>
              </a:solidFill>
              <a:effectLst/>
              <a:uFillTx/>
              <a:latin typeface="+mj-lt"/>
              <a:ea typeface="+mj-ea"/>
              <a:cs typeface="+mj-cs"/>
              <a:sym typeface="Arial"/>
            </a:endParaRPr>
          </a:p>
        </p:txBody>
      </p:sp>
      <p:pic>
        <p:nvPicPr>
          <p:cNvPr id="7" name="Shape 390" descr="相關圖片"/>
          <p:cNvPicPr preferRelativeResize="0"/>
          <p:nvPr/>
        </p:nvPicPr>
        <p:blipFill>
          <a:blip r:embed="rId6">
            <a:alphaModFix/>
          </a:blip>
          <a:stretch>
            <a:fillRect/>
          </a:stretch>
        </p:blipFill>
        <p:spPr>
          <a:xfrm>
            <a:off x="6263611" y="4047521"/>
            <a:ext cx="1942825" cy="1942825"/>
          </a:xfrm>
          <a:prstGeom prst="rect">
            <a:avLst/>
          </a:prstGeom>
          <a:noFill/>
          <a:ln>
            <a:noFill/>
          </a:ln>
        </p:spPr>
      </p:pic>
    </p:spTree>
    <p:extLst>
      <p:ext uri="{BB962C8B-B14F-4D97-AF65-F5344CB8AC3E}">
        <p14:creationId xmlns:p14="http://schemas.microsoft.com/office/powerpoint/2010/main" val="43574581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nvPr>
        </p:nvGraphicFramePr>
        <p:xfrm>
          <a:off x="1587" y="2977"/>
          <a:ext cx="1586" cy="1586"/>
        </p:xfrm>
        <a:graphic>
          <a:graphicData uri="http://schemas.openxmlformats.org/presentationml/2006/ole">
            <mc:AlternateContent xmlns:mc="http://schemas.openxmlformats.org/markup-compatibility/2006">
              <mc:Choice xmlns:v="urn:schemas-microsoft-com:vml" Requires="v">
                <p:oleObj spid="_x0000_s12301" name="think-cell Folie" r:id="rId4" imgW="270" imgH="270" progId="TCLayout.ActiveDocument.1">
                  <p:embed/>
                </p:oleObj>
              </mc:Choice>
              <mc:Fallback>
                <p:oleObj name="think-cell Folie" r:id="rId4" imgW="270" imgH="270" progId="TCLayout.ActiveDocument.1">
                  <p:embed/>
                  <p:pic>
                    <p:nvPicPr>
                      <p:cNvPr id="12" name="Objekt 11" hidden="1"/>
                      <p:cNvPicPr/>
                      <p:nvPr/>
                    </p:nvPicPr>
                    <p:blipFill>
                      <a:blip r:embed="rId5"/>
                      <a:stretch>
                        <a:fillRect/>
                      </a:stretch>
                    </p:blipFill>
                    <p:spPr>
                      <a:xfrm>
                        <a:off x="1587" y="2977"/>
                        <a:ext cx="1586" cy="1586"/>
                      </a:xfrm>
                      <a:prstGeom prst="rect">
                        <a:avLst/>
                      </a:prstGeom>
                    </p:spPr>
                  </p:pic>
                </p:oleObj>
              </mc:Fallback>
            </mc:AlternateContent>
          </a:graphicData>
        </a:graphic>
      </p:graphicFrame>
      <p:sp>
        <p:nvSpPr>
          <p:cNvPr id="25" name="Rectangle 8"/>
          <p:cNvSpPr>
            <a:spLocks noChangeArrowheads="1"/>
          </p:cNvSpPr>
          <p:nvPr/>
        </p:nvSpPr>
        <p:spPr bwMode="auto">
          <a:xfrm>
            <a:off x="148741" y="983348"/>
            <a:ext cx="4821808" cy="5397688"/>
          </a:xfrm>
          <a:prstGeom prst="rect">
            <a:avLst/>
          </a:prstGeom>
          <a:solidFill>
            <a:schemeClr val="bg1"/>
          </a:solidFill>
          <a:ln w="12700">
            <a:solidFill>
              <a:schemeClr val="accent4"/>
            </a:solidFill>
            <a:miter lim="800000"/>
            <a:headEnd/>
            <a:tailEnd/>
          </a:ln>
          <a:effectLst/>
          <a:extLst/>
        </p:spPr>
        <p:txBody>
          <a:bodyPr lIns="71945" tIns="71945" rIns="71945" bIns="71945"/>
          <a:lstStyle/>
          <a:p>
            <a:pPr marL="1571" lvl="1">
              <a:spcBef>
                <a:spcPct val="30000"/>
              </a:spcBef>
              <a:buClr>
                <a:schemeClr val="accent3"/>
              </a:buClr>
            </a:pPr>
            <a:endParaRPr lang="en-US" sz="1199" dirty="0">
              <a:latin typeface="微軟正黑體" panose="020B0604030504040204" pitchFamily="34" charset="-120"/>
              <a:ea typeface="微軟正黑體" panose="020B0604030504040204" pitchFamily="34" charset="-120"/>
            </a:endParaRPr>
          </a:p>
        </p:txBody>
      </p:sp>
      <p:sp>
        <p:nvSpPr>
          <p:cNvPr id="2" name="Titel 1"/>
          <p:cNvSpPr>
            <a:spLocks noGrp="1"/>
          </p:cNvSpPr>
          <p:nvPr>
            <p:ph type="title"/>
          </p:nvPr>
        </p:nvSpPr>
        <p:spPr>
          <a:xfrm>
            <a:off x="119035" y="231401"/>
            <a:ext cx="8610903" cy="307504"/>
          </a:xfrm>
        </p:spPr>
        <p:txBody>
          <a:bodyPr/>
          <a:lstStyle/>
          <a:p>
            <a:r>
              <a:rPr lang="zh-TW" altLang="en-US" sz="1998" dirty="0">
                <a:latin typeface="微軟正黑體" panose="020B0604030504040204" pitchFamily="34" charset="-120"/>
                <a:ea typeface="微軟正黑體" panose="020B0604030504040204" pitchFamily="34" charset="-120"/>
                <a:cs typeface="Microsoft JhengHei"/>
                <a:sym typeface="Microsoft JhengHei"/>
              </a:rPr>
              <a:t>   機器學習的種類</a:t>
            </a:r>
            <a:endParaRPr lang="en-US" sz="1998" dirty="0">
              <a:latin typeface="微軟正黑體" panose="020B0604030504040204" pitchFamily="34" charset="-120"/>
              <a:ea typeface="微軟正黑體" panose="020B0604030504040204" pitchFamily="34" charset="-120"/>
            </a:endParaRPr>
          </a:p>
        </p:txBody>
      </p:sp>
      <p:sp>
        <p:nvSpPr>
          <p:cNvPr id="26" name="Rechteck 25"/>
          <p:cNvSpPr/>
          <p:nvPr/>
        </p:nvSpPr>
        <p:spPr>
          <a:xfrm>
            <a:off x="269433" y="798845"/>
            <a:ext cx="995151" cy="369005"/>
          </a:xfrm>
          <a:prstGeom prst="rect">
            <a:avLst/>
          </a:prstGeom>
          <a:solidFill>
            <a:schemeClr val="bg1"/>
          </a:solidFill>
        </p:spPr>
        <p:txBody>
          <a:bodyPr wrap="none" lIns="35968" rIns="35968">
            <a:spAutoFit/>
          </a:bodyPr>
          <a:lstStyle/>
          <a:p>
            <a:r>
              <a:rPr lang="zh-TW" altLang="en-US" sz="1798" b="1" dirty="0">
                <a:latin typeface="微軟正黑體" panose="020B0604030504040204" pitchFamily="34" charset="-120"/>
                <a:ea typeface="微軟正黑體" panose="020B0604030504040204" pitchFamily="34" charset="-120"/>
              </a:rPr>
              <a:t>四大類別</a:t>
            </a:r>
            <a:endParaRPr lang="de-DE" sz="1798" b="1" dirty="0">
              <a:latin typeface="微軟正黑體" panose="020B0604030504040204" pitchFamily="34" charset="-120"/>
              <a:ea typeface="微軟正黑體" panose="020B0604030504040204" pitchFamily="34" charset="-120"/>
            </a:endParaRPr>
          </a:p>
        </p:txBody>
      </p:sp>
      <p:grpSp>
        <p:nvGrpSpPr>
          <p:cNvPr id="28" name="Gruppieren 27"/>
          <p:cNvGrpSpPr/>
          <p:nvPr/>
        </p:nvGrpSpPr>
        <p:grpSpPr>
          <a:xfrm>
            <a:off x="4447295" y="1260643"/>
            <a:ext cx="3586362" cy="2164736"/>
            <a:chOff x="4451238" y="1770753"/>
            <a:chExt cx="3957728" cy="1148889"/>
          </a:xfrm>
        </p:grpSpPr>
        <p:sp>
          <p:nvSpPr>
            <p:cNvPr id="29" name="Rectangle 7"/>
            <p:cNvSpPr>
              <a:spLocks noChangeArrowheads="1"/>
            </p:cNvSpPr>
            <p:nvPr/>
          </p:nvSpPr>
          <p:spPr bwMode="auto">
            <a:xfrm>
              <a:off x="4451238" y="1770753"/>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lnSpc>
                  <a:spcPct val="110000"/>
                </a:lnSpc>
                <a:spcBef>
                  <a:spcPts val="0"/>
                </a:spcBef>
              </a:pPr>
              <a:r>
                <a:rPr lang="zh-TW" altLang="en-US" sz="1199" b="1" dirty="0">
                  <a:latin typeface="+mn-ea"/>
                  <a:ea typeface="+mn-ea"/>
                </a:rPr>
                <a:t>監督式學習</a:t>
              </a:r>
              <a:endParaRPr lang="en-US" altLang="zh-TW" sz="1199" b="1" dirty="0">
                <a:latin typeface="+mn-ea"/>
                <a:ea typeface="+mn-ea"/>
              </a:endParaRPr>
            </a:p>
          </p:txBody>
        </p:sp>
        <p:sp>
          <p:nvSpPr>
            <p:cNvPr id="31" name="Rectangle 8"/>
            <p:cNvSpPr>
              <a:spLocks noChangeArrowheads="1"/>
            </p:cNvSpPr>
            <p:nvPr/>
          </p:nvSpPr>
          <p:spPr bwMode="auto">
            <a:xfrm>
              <a:off x="4454366" y="1955754"/>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分類問題、回歸問題</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常見演算法：神經網路、決策樹、支持向量機、隨機森林</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應用：預測股價、系統狀態分類、需求文件分類</a:t>
              </a:r>
            </a:p>
            <a:p>
              <a:pPr marL="172866" lvl="1" indent="-171296">
                <a:spcBef>
                  <a:spcPts val="0"/>
                </a:spcBef>
                <a:buClr>
                  <a:schemeClr val="accent3"/>
                </a:buClr>
                <a:buFont typeface="Wingdings" panose="05000000000000000000" pitchFamily="2" charset="2"/>
                <a:buChar char="§"/>
              </a:pPr>
              <a:endParaRPr lang="en-US" altLang="zh-TW" sz="999" dirty="0">
                <a:latin typeface="+mn-ea"/>
              </a:endParaRPr>
            </a:p>
          </p:txBody>
        </p:sp>
      </p:grpSp>
      <p:grpSp>
        <p:nvGrpSpPr>
          <p:cNvPr id="32" name="Gruppieren 31"/>
          <p:cNvGrpSpPr/>
          <p:nvPr/>
        </p:nvGrpSpPr>
        <p:grpSpPr>
          <a:xfrm>
            <a:off x="4458182" y="3605299"/>
            <a:ext cx="3583528" cy="2218558"/>
            <a:chOff x="4451238" y="2908101"/>
            <a:chExt cx="3954600" cy="1148752"/>
          </a:xfrm>
        </p:grpSpPr>
        <p:sp>
          <p:nvSpPr>
            <p:cNvPr id="33" name="Rectangle 7"/>
            <p:cNvSpPr>
              <a:spLocks noChangeArrowheads="1"/>
            </p:cNvSpPr>
            <p:nvPr/>
          </p:nvSpPr>
          <p:spPr bwMode="auto">
            <a:xfrm>
              <a:off x="4451238" y="2908101"/>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lnSpc>
                  <a:spcPct val="110000"/>
                </a:lnSpc>
                <a:spcBef>
                  <a:spcPts val="0"/>
                </a:spcBef>
              </a:pPr>
              <a:r>
                <a:rPr lang="zh-TW" altLang="en-US" sz="1199" b="1" dirty="0">
                  <a:latin typeface="微軟正黑體" panose="020B0604030504040204" pitchFamily="34" charset="-120"/>
                  <a:ea typeface="微軟正黑體" panose="020B0604030504040204" pitchFamily="34" charset="-120"/>
                </a:rPr>
                <a:t>非監督式學習</a:t>
              </a:r>
              <a:endParaRPr lang="en-US" altLang="zh-TW" sz="1199" b="1" dirty="0">
                <a:latin typeface="微軟正黑體" panose="020B0604030504040204" pitchFamily="34" charset="-120"/>
                <a:ea typeface="微軟正黑體" panose="020B0604030504040204" pitchFamily="34" charset="-120"/>
              </a:endParaRPr>
            </a:p>
          </p:txBody>
        </p:sp>
        <p:sp>
          <p:nvSpPr>
            <p:cNvPr id="35" name="Rectangle 8"/>
            <p:cNvSpPr>
              <a:spLocks noChangeArrowheads="1"/>
            </p:cNvSpPr>
            <p:nvPr/>
          </p:nvSpPr>
          <p:spPr bwMode="auto">
            <a:xfrm>
              <a:off x="4451238" y="3092965"/>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分群問題</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訓練資料沒有標準答案、不需要事先以人力輸入標籤，故機器在學習時並不知道其分類結果是否正確。機器自動從資料集中找出潛在的規則。</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常見演算法：</a:t>
              </a:r>
              <a:r>
                <a:rPr lang="en-US" altLang="zh-TW" sz="999" dirty="0" err="1">
                  <a:latin typeface="微軟正黑體" panose="020B0604030504040204" pitchFamily="34" charset="-120"/>
                  <a:ea typeface="微軟正黑體" panose="020B0604030504040204" pitchFamily="34" charset="-120"/>
                </a:rPr>
                <a:t>kmeans</a:t>
              </a:r>
              <a:r>
                <a:rPr lang="zh-TW" altLang="en-US" sz="999" dirty="0">
                  <a:latin typeface="微軟正黑體" panose="020B0604030504040204" pitchFamily="34" charset="-120"/>
                  <a:ea typeface="微軟正黑體" panose="020B0604030504040204" pitchFamily="34" charset="-120"/>
                </a:rPr>
                <a:t>、</a:t>
              </a:r>
              <a:r>
                <a:rPr lang="en-US" altLang="zh-TW" sz="999" dirty="0">
                  <a:latin typeface="微軟正黑體" panose="020B0604030504040204" pitchFamily="34" charset="-120"/>
                  <a:ea typeface="微軟正黑體" panose="020B0604030504040204" pitchFamily="34" charset="-120"/>
                </a:rPr>
                <a:t>Hierarchical Clustering</a:t>
              </a:r>
              <a:r>
                <a:rPr lang="zh-TW" altLang="en-US" sz="999" dirty="0">
                  <a:latin typeface="微軟正黑體" panose="020B0604030504040204" pitchFamily="34" charset="-120"/>
                  <a:ea typeface="微軟正黑體" panose="020B0604030504040204" pitchFamily="34" charset="-120"/>
                </a:rPr>
                <a:t>、</a:t>
              </a:r>
              <a:r>
                <a:rPr lang="en-US" altLang="zh-TW" sz="999" dirty="0">
                  <a:latin typeface="微軟正黑體" panose="020B0604030504040204" pitchFamily="34" charset="-120"/>
                  <a:ea typeface="微軟正黑體" panose="020B0604030504040204" pitchFamily="34" charset="-120"/>
                </a:rPr>
                <a:t>PCA</a:t>
              </a: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應用：特徵篩選、顧客分群、系統狀態分群</a:t>
              </a:r>
            </a:p>
            <a:p>
              <a:pPr marL="172866" lvl="1" indent="-171296">
                <a:spcBef>
                  <a:spcPts val="0"/>
                </a:spcBef>
                <a:buClr>
                  <a:schemeClr val="accent3"/>
                </a:buClr>
                <a:buFont typeface="Arial" panose="020B0604020202020204" pitchFamily="34" charset="0"/>
                <a:buChar char="•"/>
              </a:pPr>
              <a:endParaRPr lang="en-US" sz="999" dirty="0">
                <a:latin typeface="+mn-ea"/>
                <a:ea typeface="+mn-ea"/>
              </a:endParaRPr>
            </a:p>
          </p:txBody>
        </p:sp>
      </p:grpSp>
      <p:sp>
        <p:nvSpPr>
          <p:cNvPr id="21" name="文字方塊 20"/>
          <p:cNvSpPr txBox="1"/>
          <p:nvPr/>
        </p:nvSpPr>
        <p:spPr>
          <a:xfrm>
            <a:off x="274769" y="1308413"/>
            <a:ext cx="889199" cy="261378"/>
          </a:xfrm>
          <a:prstGeom prst="rect">
            <a:avLst/>
          </a:prstGeom>
          <a:noFill/>
        </p:spPr>
        <p:txBody>
          <a:bodyPr wrap="none" rtlCol="0">
            <a:spAutoFit/>
          </a:bodyPr>
          <a:lstStyle/>
          <a:p>
            <a:r>
              <a:rPr lang="zh-TW" altLang="en-US" sz="1099" dirty="0">
                <a:latin typeface="+mn-ea"/>
                <a:ea typeface="+mn-ea"/>
              </a:rPr>
              <a:t>監督式學習</a:t>
            </a:r>
          </a:p>
        </p:txBody>
      </p:sp>
      <p:pic>
        <p:nvPicPr>
          <p:cNvPr id="5" name="圖片 4"/>
          <p:cNvPicPr>
            <a:picLocks noChangeAspect="1"/>
          </p:cNvPicPr>
          <p:nvPr/>
        </p:nvPicPr>
        <p:blipFill rotWithShape="1">
          <a:blip r:embed="rId6">
            <a:extLst>
              <a:ext uri="{28A0092B-C50C-407E-A947-70E740481C1C}">
                <a14:useLocalDpi xmlns:a14="http://schemas.microsoft.com/office/drawing/2010/main" val="0"/>
              </a:ext>
            </a:extLst>
          </a:blip>
          <a:srcRect t="8497" b="33729"/>
          <a:stretch/>
        </p:blipFill>
        <p:spPr>
          <a:xfrm>
            <a:off x="292696" y="1675819"/>
            <a:ext cx="4007517" cy="1749560"/>
          </a:xfrm>
          <a:prstGeom prst="rect">
            <a:avLst/>
          </a:prstGeom>
        </p:spPr>
      </p:pic>
      <p:pic>
        <p:nvPicPr>
          <p:cNvPr id="23" name="圖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33" y="3913471"/>
            <a:ext cx="4025969" cy="2041990"/>
          </a:xfrm>
          <a:prstGeom prst="rect">
            <a:avLst/>
          </a:prstGeom>
        </p:spPr>
      </p:pic>
      <p:sp>
        <p:nvSpPr>
          <p:cNvPr id="24" name="文字方塊 23"/>
          <p:cNvSpPr txBox="1"/>
          <p:nvPr/>
        </p:nvSpPr>
        <p:spPr>
          <a:xfrm>
            <a:off x="274769" y="3605299"/>
            <a:ext cx="1030138" cy="261378"/>
          </a:xfrm>
          <a:prstGeom prst="rect">
            <a:avLst/>
          </a:prstGeom>
          <a:noFill/>
        </p:spPr>
        <p:txBody>
          <a:bodyPr wrap="none" rtlCol="0">
            <a:spAutoFit/>
          </a:bodyPr>
          <a:lstStyle/>
          <a:p>
            <a:r>
              <a:rPr lang="zh-TW" altLang="en-US" sz="1099" dirty="0">
                <a:latin typeface="+mn-ea"/>
                <a:ea typeface="+mn-ea"/>
              </a:rPr>
              <a:t>非監督式學習</a:t>
            </a:r>
          </a:p>
        </p:txBody>
      </p:sp>
    </p:spTree>
    <p:extLst>
      <p:ext uri="{BB962C8B-B14F-4D97-AF65-F5344CB8AC3E}">
        <p14:creationId xmlns:p14="http://schemas.microsoft.com/office/powerpoint/2010/main" val="326366788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nvPr>
        </p:nvGraphicFramePr>
        <p:xfrm>
          <a:off x="1587" y="2977"/>
          <a:ext cx="1586" cy="1586"/>
        </p:xfrm>
        <a:graphic>
          <a:graphicData uri="http://schemas.openxmlformats.org/presentationml/2006/ole">
            <mc:AlternateContent xmlns:mc="http://schemas.openxmlformats.org/markup-compatibility/2006">
              <mc:Choice xmlns:v="urn:schemas-microsoft-com:vml" Requires="v">
                <p:oleObj spid="_x0000_s13325" name="think-cell Folie" r:id="rId4" imgW="270" imgH="270" progId="TCLayout.ActiveDocument.1">
                  <p:embed/>
                </p:oleObj>
              </mc:Choice>
              <mc:Fallback>
                <p:oleObj name="think-cell Folie" r:id="rId4" imgW="270" imgH="270" progId="TCLayout.ActiveDocument.1">
                  <p:embed/>
                  <p:pic>
                    <p:nvPicPr>
                      <p:cNvPr id="12" name="Objekt 11" hidden="1"/>
                      <p:cNvPicPr/>
                      <p:nvPr/>
                    </p:nvPicPr>
                    <p:blipFill>
                      <a:blip r:embed="rId5"/>
                      <a:stretch>
                        <a:fillRect/>
                      </a:stretch>
                    </p:blipFill>
                    <p:spPr>
                      <a:xfrm>
                        <a:off x="1587" y="2977"/>
                        <a:ext cx="1586" cy="1586"/>
                      </a:xfrm>
                      <a:prstGeom prst="rect">
                        <a:avLst/>
                      </a:prstGeom>
                    </p:spPr>
                  </p:pic>
                </p:oleObj>
              </mc:Fallback>
            </mc:AlternateContent>
          </a:graphicData>
        </a:graphic>
      </p:graphicFrame>
      <p:sp>
        <p:nvSpPr>
          <p:cNvPr id="25" name="Rectangle 8"/>
          <p:cNvSpPr>
            <a:spLocks noChangeArrowheads="1"/>
          </p:cNvSpPr>
          <p:nvPr/>
        </p:nvSpPr>
        <p:spPr bwMode="auto">
          <a:xfrm>
            <a:off x="148741" y="983348"/>
            <a:ext cx="4821808" cy="5397688"/>
          </a:xfrm>
          <a:prstGeom prst="rect">
            <a:avLst/>
          </a:prstGeom>
          <a:solidFill>
            <a:schemeClr val="bg1"/>
          </a:solidFill>
          <a:ln w="12700">
            <a:solidFill>
              <a:schemeClr val="accent4"/>
            </a:solidFill>
            <a:miter lim="800000"/>
            <a:headEnd/>
            <a:tailEnd/>
          </a:ln>
          <a:effectLst/>
          <a:extLst/>
        </p:spPr>
        <p:txBody>
          <a:bodyPr lIns="71945" tIns="71945" rIns="71945" bIns="71945"/>
          <a:lstStyle/>
          <a:p>
            <a:pPr marL="1571" lvl="1">
              <a:spcBef>
                <a:spcPct val="30000"/>
              </a:spcBef>
              <a:buClr>
                <a:schemeClr val="accent3"/>
              </a:buClr>
            </a:pPr>
            <a:endParaRPr lang="en-US" sz="1199" dirty="0">
              <a:latin typeface="微軟正黑體" panose="020B0604030504040204" pitchFamily="34" charset="-120"/>
              <a:ea typeface="微軟正黑體" panose="020B0604030504040204" pitchFamily="34" charset="-120"/>
            </a:endParaRPr>
          </a:p>
        </p:txBody>
      </p:sp>
      <p:sp>
        <p:nvSpPr>
          <p:cNvPr id="2" name="Titel 1"/>
          <p:cNvSpPr>
            <a:spLocks noGrp="1"/>
          </p:cNvSpPr>
          <p:nvPr>
            <p:ph type="title"/>
          </p:nvPr>
        </p:nvSpPr>
        <p:spPr>
          <a:xfrm>
            <a:off x="119035" y="231401"/>
            <a:ext cx="8610903" cy="307504"/>
          </a:xfrm>
        </p:spPr>
        <p:txBody>
          <a:bodyPr/>
          <a:lstStyle/>
          <a:p>
            <a:r>
              <a:rPr lang="zh-TW" altLang="en-US" sz="1998" dirty="0">
                <a:latin typeface="微軟正黑體" panose="020B0604030504040204" pitchFamily="34" charset="-120"/>
                <a:ea typeface="微軟正黑體" panose="020B0604030504040204" pitchFamily="34" charset="-120"/>
                <a:cs typeface="Microsoft JhengHei"/>
                <a:sym typeface="Microsoft JhengHei"/>
              </a:rPr>
              <a:t>   機器學習的種類</a:t>
            </a:r>
            <a:endParaRPr lang="en-US" sz="1998" dirty="0">
              <a:latin typeface="微軟正黑體" panose="020B0604030504040204" pitchFamily="34" charset="-120"/>
              <a:ea typeface="微軟正黑體" panose="020B0604030504040204" pitchFamily="34" charset="-120"/>
            </a:endParaRPr>
          </a:p>
        </p:txBody>
      </p:sp>
      <p:sp>
        <p:nvSpPr>
          <p:cNvPr id="26" name="Rechteck 25"/>
          <p:cNvSpPr/>
          <p:nvPr/>
        </p:nvSpPr>
        <p:spPr>
          <a:xfrm>
            <a:off x="269433" y="798845"/>
            <a:ext cx="995151" cy="369005"/>
          </a:xfrm>
          <a:prstGeom prst="rect">
            <a:avLst/>
          </a:prstGeom>
          <a:solidFill>
            <a:schemeClr val="bg1"/>
          </a:solidFill>
        </p:spPr>
        <p:txBody>
          <a:bodyPr wrap="none" lIns="35968" rIns="35968">
            <a:spAutoFit/>
          </a:bodyPr>
          <a:lstStyle/>
          <a:p>
            <a:r>
              <a:rPr lang="zh-TW" altLang="en-US" sz="1798" b="1" dirty="0">
                <a:latin typeface="微軟正黑體" panose="020B0604030504040204" pitchFamily="34" charset="-120"/>
                <a:ea typeface="微軟正黑體" panose="020B0604030504040204" pitchFamily="34" charset="-120"/>
              </a:rPr>
              <a:t>四大類別</a:t>
            </a:r>
            <a:endParaRPr lang="de-DE" sz="1798" b="1"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279698" y="1268332"/>
            <a:ext cx="1030138" cy="261378"/>
          </a:xfrm>
          <a:prstGeom prst="rect">
            <a:avLst/>
          </a:prstGeom>
          <a:noFill/>
        </p:spPr>
        <p:txBody>
          <a:bodyPr wrap="none" rtlCol="0">
            <a:spAutoFit/>
          </a:bodyPr>
          <a:lstStyle/>
          <a:p>
            <a:r>
              <a:rPr lang="zh-TW" altLang="en-US" sz="1099" dirty="0">
                <a:latin typeface="+mj-ea"/>
              </a:rPr>
              <a:t>半監督式學習</a:t>
            </a:r>
          </a:p>
        </p:txBody>
      </p:sp>
      <p:pic>
        <p:nvPicPr>
          <p:cNvPr id="24" name="圖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433" y="1690334"/>
            <a:ext cx="4019103" cy="1965431"/>
          </a:xfrm>
          <a:prstGeom prst="rect">
            <a:avLst/>
          </a:prstGeom>
        </p:spPr>
      </p:pic>
      <p:pic>
        <p:nvPicPr>
          <p:cNvPr id="27" name="圖片 26"/>
          <p:cNvPicPr>
            <a:picLocks noChangeAspect="1"/>
          </p:cNvPicPr>
          <p:nvPr/>
        </p:nvPicPr>
        <p:blipFill rotWithShape="1">
          <a:blip r:embed="rId7">
            <a:extLst>
              <a:ext uri="{28A0092B-C50C-407E-A947-70E740481C1C}">
                <a14:useLocalDpi xmlns:a14="http://schemas.microsoft.com/office/drawing/2010/main" val="0"/>
              </a:ext>
            </a:extLst>
          </a:blip>
          <a:srcRect t="17646"/>
          <a:stretch/>
        </p:blipFill>
        <p:spPr>
          <a:xfrm>
            <a:off x="534357" y="3994497"/>
            <a:ext cx="3527321" cy="2180938"/>
          </a:xfrm>
          <a:prstGeom prst="rect">
            <a:avLst/>
          </a:prstGeom>
        </p:spPr>
      </p:pic>
      <p:sp>
        <p:nvSpPr>
          <p:cNvPr id="30" name="文字方塊 29"/>
          <p:cNvSpPr txBox="1"/>
          <p:nvPr/>
        </p:nvSpPr>
        <p:spPr>
          <a:xfrm>
            <a:off x="269433" y="3695847"/>
            <a:ext cx="889199" cy="261378"/>
          </a:xfrm>
          <a:prstGeom prst="rect">
            <a:avLst/>
          </a:prstGeom>
          <a:noFill/>
        </p:spPr>
        <p:txBody>
          <a:bodyPr wrap="none" rtlCol="0">
            <a:spAutoFit/>
          </a:bodyPr>
          <a:lstStyle/>
          <a:p>
            <a:r>
              <a:rPr lang="zh-TW" altLang="en-US" sz="1099" dirty="0">
                <a:latin typeface="+mn-ea"/>
                <a:ea typeface="+mn-ea"/>
              </a:rPr>
              <a:t>增強式學習</a:t>
            </a:r>
          </a:p>
        </p:txBody>
      </p:sp>
      <p:sp>
        <p:nvSpPr>
          <p:cNvPr id="34" name="矩形 33"/>
          <p:cNvSpPr/>
          <p:nvPr/>
        </p:nvSpPr>
        <p:spPr bwMode="auto">
          <a:xfrm>
            <a:off x="3582506" y="3994497"/>
            <a:ext cx="359276" cy="513252"/>
          </a:xfrm>
          <a:prstGeom prst="rect">
            <a:avLst/>
          </a:prstGeom>
          <a:noFill/>
          <a:ln>
            <a:headEnd/>
            <a:tailEnd/>
          </a:ln>
          <a:extLst/>
        </p:spPr>
        <p:style>
          <a:lnRef idx="2">
            <a:schemeClr val="accent5"/>
          </a:lnRef>
          <a:fillRef idx="1">
            <a:schemeClr val="lt1"/>
          </a:fillRef>
          <a:effectRef idx="0">
            <a:schemeClr val="accent5"/>
          </a:effectRef>
          <a:fontRef idx="minor">
            <a:schemeClr val="dk1"/>
          </a:fontRef>
        </p:style>
        <p:txBody>
          <a:bodyPr wrap="square" lIns="91359" tIns="0" rIns="91359" bIns="0" rtlCol="0" anchor="ctr">
            <a:noAutofit/>
          </a:bodyPr>
          <a:lstStyle/>
          <a:p>
            <a:pPr algn="ctr"/>
            <a:endParaRPr lang="zh-TW" altLang="en-US" sz="1399" b="1" dirty="0"/>
          </a:p>
        </p:txBody>
      </p:sp>
      <p:sp>
        <p:nvSpPr>
          <p:cNvPr id="42" name="矩形 41"/>
          <p:cNvSpPr/>
          <p:nvPr/>
        </p:nvSpPr>
        <p:spPr bwMode="auto">
          <a:xfrm>
            <a:off x="3582505" y="5027698"/>
            <a:ext cx="359276" cy="513252"/>
          </a:xfrm>
          <a:prstGeom prst="rect">
            <a:avLst/>
          </a:prstGeom>
          <a:noFill/>
          <a:ln>
            <a:headEnd/>
            <a:tailEnd/>
          </a:ln>
          <a:extLst/>
        </p:spPr>
        <p:style>
          <a:lnRef idx="2">
            <a:schemeClr val="accent5"/>
          </a:lnRef>
          <a:fillRef idx="1">
            <a:schemeClr val="lt1"/>
          </a:fillRef>
          <a:effectRef idx="0">
            <a:schemeClr val="accent5"/>
          </a:effectRef>
          <a:fontRef idx="minor">
            <a:schemeClr val="dk1"/>
          </a:fontRef>
        </p:style>
        <p:txBody>
          <a:bodyPr wrap="square" lIns="91359" tIns="0" rIns="91359" bIns="0" rtlCol="0" anchor="ctr">
            <a:noAutofit/>
          </a:bodyPr>
          <a:lstStyle/>
          <a:p>
            <a:pPr algn="ctr"/>
            <a:endParaRPr lang="zh-TW" altLang="en-US" sz="1399" b="1" dirty="0"/>
          </a:p>
        </p:txBody>
      </p:sp>
      <p:sp>
        <p:nvSpPr>
          <p:cNvPr id="43" name="文字方塊 42"/>
          <p:cNvSpPr txBox="1"/>
          <p:nvPr/>
        </p:nvSpPr>
        <p:spPr>
          <a:xfrm>
            <a:off x="3595297" y="4658415"/>
            <a:ext cx="466381" cy="261378"/>
          </a:xfrm>
          <a:prstGeom prst="rect">
            <a:avLst/>
          </a:prstGeom>
          <a:noFill/>
        </p:spPr>
        <p:txBody>
          <a:bodyPr wrap="none" rtlCol="0">
            <a:spAutoFit/>
          </a:bodyPr>
          <a:lstStyle/>
          <a:p>
            <a:r>
              <a:rPr lang="zh-TW" altLang="en-US" sz="1099" dirty="0">
                <a:solidFill>
                  <a:schemeClr val="accent5"/>
                </a:solidFill>
                <a:latin typeface="+mn-ea"/>
                <a:ea typeface="+mn-ea"/>
              </a:rPr>
              <a:t>環境</a:t>
            </a:r>
          </a:p>
        </p:txBody>
      </p:sp>
      <p:grpSp>
        <p:nvGrpSpPr>
          <p:cNvPr id="44" name="Gruppieren 27"/>
          <p:cNvGrpSpPr/>
          <p:nvPr/>
        </p:nvGrpSpPr>
        <p:grpSpPr>
          <a:xfrm>
            <a:off x="4447295" y="1260643"/>
            <a:ext cx="3586362" cy="2164736"/>
            <a:chOff x="4451238" y="1770753"/>
            <a:chExt cx="3957728" cy="1148889"/>
          </a:xfrm>
        </p:grpSpPr>
        <p:sp>
          <p:nvSpPr>
            <p:cNvPr id="45" name="Rectangle 7"/>
            <p:cNvSpPr>
              <a:spLocks noChangeArrowheads="1"/>
            </p:cNvSpPr>
            <p:nvPr/>
          </p:nvSpPr>
          <p:spPr bwMode="auto">
            <a:xfrm>
              <a:off x="4451238" y="1770753"/>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lnSpc>
                  <a:spcPct val="110000"/>
                </a:lnSpc>
                <a:spcBef>
                  <a:spcPts val="0"/>
                </a:spcBef>
              </a:pPr>
              <a:r>
                <a:rPr lang="zh-TW" altLang="en-US" sz="1199" b="1" dirty="0">
                  <a:latin typeface="微軟正黑體" panose="020B0604030504040204" pitchFamily="34" charset="-120"/>
                  <a:ea typeface="微軟正黑體" panose="020B0604030504040204" pitchFamily="34" charset="-120"/>
                </a:rPr>
                <a:t>半監督式學習</a:t>
              </a:r>
              <a:endParaRPr lang="en-US" altLang="zh-TW" sz="1199" b="1" dirty="0">
                <a:latin typeface="微軟正黑體" panose="020B0604030504040204" pitchFamily="34" charset="-120"/>
                <a:ea typeface="微軟正黑體" panose="020B0604030504040204" pitchFamily="34" charset="-120"/>
              </a:endParaRPr>
            </a:p>
          </p:txBody>
        </p:sp>
        <p:sp>
          <p:nvSpPr>
            <p:cNvPr id="46" name="Rectangle 8"/>
            <p:cNvSpPr>
              <a:spLocks noChangeArrowheads="1"/>
            </p:cNvSpPr>
            <p:nvPr/>
          </p:nvSpPr>
          <p:spPr bwMode="auto">
            <a:xfrm>
              <a:off x="4454366" y="1955754"/>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Arial" panose="020B0604020202020204" pitchFamily="34" charset="0"/>
                <a:buChar char="•"/>
              </a:pPr>
              <a:r>
                <a:rPr lang="zh-TW" altLang="en-US" sz="999" dirty="0">
                  <a:latin typeface="+mn-ea"/>
                </a:rPr>
                <a:t>結合監督式與非監督式學習</a:t>
              </a:r>
              <a:endParaRPr lang="en-US" altLang="zh-TW" sz="999" dirty="0">
                <a:latin typeface="+mn-ea"/>
              </a:endParaRPr>
            </a:p>
            <a:p>
              <a:pPr marL="172866" lvl="1" indent="-171296">
                <a:spcBef>
                  <a:spcPts val="0"/>
                </a:spcBef>
                <a:buClr>
                  <a:schemeClr val="accent3"/>
                </a:buClr>
                <a:buFont typeface="Arial" panose="020B0604020202020204" pitchFamily="34" charset="0"/>
                <a:buChar char="•"/>
              </a:pPr>
              <a:r>
                <a:rPr lang="zh-TW" altLang="en-US" sz="999" dirty="0">
                  <a:latin typeface="+mn-ea"/>
                </a:rPr>
                <a:t>資料量不夠時才做，較耗時間</a:t>
              </a:r>
              <a:endParaRPr lang="en-US" altLang="zh-TW" sz="999" dirty="0">
                <a:latin typeface="+mn-ea"/>
              </a:endParaRPr>
            </a:p>
            <a:p>
              <a:pPr marL="172866" lvl="1" indent="-171296">
                <a:spcBef>
                  <a:spcPts val="0"/>
                </a:spcBef>
                <a:buClr>
                  <a:schemeClr val="accent3"/>
                </a:buClr>
                <a:buFont typeface="Arial" panose="020B0604020202020204" pitchFamily="34" charset="0"/>
                <a:buChar char="•"/>
              </a:pPr>
              <a:r>
                <a:rPr lang="zh-TW" altLang="en-US" sz="999" dirty="0">
                  <a:latin typeface="+mn-ea"/>
                </a:rPr>
                <a:t>應用：在ＦＢ少數幾張照片上標注人後，之後ＦＢ會產生自動標記</a:t>
              </a:r>
              <a:endParaRPr lang="en-US" altLang="zh-TW" sz="999" dirty="0">
                <a:latin typeface="+mn-ea"/>
              </a:endParaRPr>
            </a:p>
          </p:txBody>
        </p:sp>
      </p:grpSp>
      <p:grpSp>
        <p:nvGrpSpPr>
          <p:cNvPr id="47" name="Gruppieren 31"/>
          <p:cNvGrpSpPr/>
          <p:nvPr/>
        </p:nvGrpSpPr>
        <p:grpSpPr>
          <a:xfrm>
            <a:off x="4458182" y="3605299"/>
            <a:ext cx="3583528" cy="2218558"/>
            <a:chOff x="4451238" y="2908101"/>
            <a:chExt cx="3954600" cy="1148752"/>
          </a:xfrm>
        </p:grpSpPr>
        <p:sp>
          <p:nvSpPr>
            <p:cNvPr id="48" name="Rectangle 7"/>
            <p:cNvSpPr>
              <a:spLocks noChangeArrowheads="1"/>
            </p:cNvSpPr>
            <p:nvPr/>
          </p:nvSpPr>
          <p:spPr bwMode="auto">
            <a:xfrm>
              <a:off x="4451238" y="2908101"/>
              <a:ext cx="3954600" cy="186922"/>
            </a:xfrm>
            <a:prstGeom prst="rect">
              <a:avLst/>
            </a:prstGeom>
            <a:solidFill>
              <a:srgbClr val="ADD28E"/>
            </a:solidFill>
            <a:ln w="9525">
              <a:solidFill>
                <a:schemeClr val="accent4"/>
              </a:solidFill>
              <a:miter lim="800000"/>
              <a:headEnd/>
              <a:tailEnd/>
            </a:ln>
            <a:effectLst/>
            <a:extLst/>
          </p:spPr>
          <p:txBody>
            <a:bodyPr lIns="71945" tIns="71945" rIns="71945" bIns="71945" anchor="ctr"/>
            <a:lstStyle/>
            <a:p>
              <a:pPr>
                <a:spcBef>
                  <a:spcPct val="30000"/>
                </a:spcBef>
                <a:buClr>
                  <a:schemeClr val="tx1"/>
                </a:buClr>
              </a:pPr>
              <a:r>
                <a:rPr lang="zh-TW" altLang="en-US" sz="1199" b="1" dirty="0">
                  <a:latin typeface="+mn-ea"/>
                </a:rPr>
                <a:t>增強式學習</a:t>
              </a:r>
              <a:endParaRPr lang="en-US" altLang="zh-TW" sz="1199" b="1" dirty="0">
                <a:latin typeface="+mn-ea"/>
              </a:endParaRPr>
            </a:p>
          </p:txBody>
        </p:sp>
        <p:sp>
          <p:nvSpPr>
            <p:cNvPr id="49" name="Rectangle 8"/>
            <p:cNvSpPr>
              <a:spLocks noChangeArrowheads="1"/>
            </p:cNvSpPr>
            <p:nvPr/>
          </p:nvSpPr>
          <p:spPr bwMode="auto">
            <a:xfrm>
              <a:off x="4451238" y="3092965"/>
              <a:ext cx="3954600" cy="963888"/>
            </a:xfrm>
            <a:prstGeom prst="rect">
              <a:avLst/>
            </a:prstGeom>
            <a:solidFill>
              <a:schemeClr val="bg1"/>
            </a:solidFill>
            <a:ln w="9525">
              <a:solidFill>
                <a:schemeClr val="accent4"/>
              </a:solidFill>
              <a:miter lim="800000"/>
              <a:headEnd/>
              <a:tailEnd/>
            </a:ln>
            <a:effectLst/>
            <a:extLst/>
          </p:spPr>
          <p:txBody>
            <a:bodyPr lIns="71945" tIns="17984" rIns="35968" bIns="0"/>
            <a:lstStyle/>
            <a:p>
              <a:pPr marL="172866" lvl="1" indent="-171296">
                <a:spcBef>
                  <a:spcPts val="0"/>
                </a:spcBef>
                <a:buClr>
                  <a:schemeClr val="accent3"/>
                </a:buClr>
                <a:buFont typeface="Wingdings" panose="05000000000000000000" pitchFamily="2" charset="2"/>
                <a:buChar char="§"/>
              </a:pPr>
              <a:r>
                <a:rPr lang="zh-TW" altLang="en-US" sz="999" dirty="0">
                  <a:latin typeface="+mj-ea"/>
                </a:rPr>
                <a:t>不同於監督式學習，機器一開始不會拿到有標籤的資料，透過不斷嘗試、從錯誤中學習。</a:t>
              </a:r>
              <a:endParaRPr lang="en-US" altLang="zh-TW" sz="999" dirty="0">
                <a:latin typeface="+mj-ea"/>
              </a:endParaRPr>
            </a:p>
            <a:p>
              <a:pPr marL="172866" lvl="1" indent="-171296">
                <a:spcBef>
                  <a:spcPts val="0"/>
                </a:spcBef>
                <a:buClr>
                  <a:schemeClr val="accent3"/>
                </a:buClr>
                <a:buFont typeface="Wingdings" panose="05000000000000000000" pitchFamily="2" charset="2"/>
                <a:buChar char="§"/>
              </a:pPr>
              <a:r>
                <a:rPr lang="zh-TW" altLang="en-US" sz="999" dirty="0">
                  <a:latin typeface="+mn-ea"/>
                </a:rPr>
                <a:t>類似人類學習行為，透過觀察環境而行動，並會隨時根據新進來的資料逐步修正、以獲得最大利益。</a:t>
              </a:r>
              <a:endParaRPr lang="en-US" altLang="zh-TW" sz="999" dirty="0">
                <a:latin typeface="+mn-ea"/>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常見演算法：</a:t>
              </a:r>
              <a:r>
                <a:rPr lang="en-US" altLang="zh-TW" sz="999" dirty="0"/>
                <a:t>Q learning, </a:t>
              </a:r>
              <a:r>
                <a:rPr lang="en-US" altLang="zh-TW" sz="999" dirty="0" err="1"/>
                <a:t>sarsa</a:t>
              </a:r>
              <a:r>
                <a:rPr lang="en-US" altLang="zh-TW" sz="999" dirty="0"/>
                <a:t>, deep Q network</a:t>
              </a:r>
              <a:endParaRPr lang="en-US" altLang="zh-TW" sz="999" dirty="0">
                <a:latin typeface="微軟正黑體" panose="020B0604030504040204" pitchFamily="34" charset="-120"/>
                <a:ea typeface="微軟正黑體" panose="020B0604030504040204" pitchFamily="34" charset="-120"/>
              </a:endParaRPr>
            </a:p>
            <a:p>
              <a:pPr marL="172866" lvl="1" indent="-171296">
                <a:spcBef>
                  <a:spcPts val="0"/>
                </a:spcBef>
                <a:buClr>
                  <a:schemeClr val="accent3"/>
                </a:buClr>
                <a:buFont typeface="Wingdings" panose="05000000000000000000" pitchFamily="2" charset="2"/>
                <a:buChar char="§"/>
              </a:pPr>
              <a:r>
                <a:rPr lang="zh-TW" altLang="en-US" sz="999" dirty="0">
                  <a:latin typeface="微軟正黑體" panose="020B0604030504040204" pitchFamily="34" charset="-120"/>
                  <a:ea typeface="微軟正黑體" panose="020B0604030504040204" pitchFamily="34" charset="-120"/>
                </a:rPr>
                <a:t>應用：</a:t>
              </a:r>
              <a:r>
                <a:rPr lang="en-US" altLang="zh-TW" sz="999" dirty="0"/>
                <a:t>Alpha go</a:t>
              </a:r>
              <a:endParaRPr lang="zh-TW" altLang="en-US" sz="999" dirty="0">
                <a:latin typeface="+mn-ea"/>
              </a:endParaRPr>
            </a:p>
            <a:p>
              <a:pPr marL="172866" lvl="1" indent="-171296">
                <a:spcBef>
                  <a:spcPts val="0"/>
                </a:spcBef>
                <a:buClr>
                  <a:schemeClr val="accent3"/>
                </a:buClr>
                <a:buFont typeface="Arial" panose="020B0604020202020204" pitchFamily="34" charset="0"/>
                <a:buChar char="•"/>
              </a:pPr>
              <a:endParaRPr lang="en-US" sz="999" dirty="0">
                <a:latin typeface="+mn-ea"/>
                <a:ea typeface="+mn-ea"/>
              </a:endParaRPr>
            </a:p>
          </p:txBody>
        </p:sp>
      </p:grpSp>
    </p:spTree>
    <p:extLst>
      <p:ext uri="{BB962C8B-B14F-4D97-AF65-F5344CB8AC3E}">
        <p14:creationId xmlns:p14="http://schemas.microsoft.com/office/powerpoint/2010/main" val="417767968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lide Number"/>
          <p:cNvSpPr>
            <a:spLocks noGrp="1"/>
          </p:cNvSpPr>
          <p:nvPr>
            <p:ph type="sldNum" sz="quarter" idx="2"/>
          </p:nvPr>
        </p:nvSpPr>
        <p:spPr>
          <a:xfrm>
            <a:off x="8545513" y="6444152"/>
            <a:ext cx="127001" cy="13554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graphicFrame>
        <p:nvGraphicFramePr>
          <p:cNvPr id="398" name="表格 4"/>
          <p:cNvGraphicFramePr/>
          <p:nvPr/>
        </p:nvGraphicFramePr>
        <p:xfrm>
          <a:off x="339299" y="869950"/>
          <a:ext cx="8311542" cy="5480384"/>
        </p:xfrm>
        <a:graphic>
          <a:graphicData uri="http://schemas.openxmlformats.org/drawingml/2006/table">
            <a:tbl>
              <a:tblPr firstRow="1" bandRow="1">
                <a:tableStyleId>{4C3C2611-4C71-4FC5-86AE-919BDF0F9419}</a:tableStyleId>
              </a:tblPr>
              <a:tblGrid>
                <a:gridCol w="1037689">
                  <a:extLst>
                    <a:ext uri="{9D8B030D-6E8A-4147-A177-3AD203B41FA5}">
                      <a16:colId xmlns:a16="http://schemas.microsoft.com/office/drawing/2014/main" val="20000"/>
                    </a:ext>
                  </a:extLst>
                </a:gridCol>
                <a:gridCol w="1715534">
                  <a:extLst>
                    <a:ext uri="{9D8B030D-6E8A-4147-A177-3AD203B41FA5}">
                      <a16:colId xmlns:a16="http://schemas.microsoft.com/office/drawing/2014/main" val="20001"/>
                    </a:ext>
                  </a:extLst>
                </a:gridCol>
                <a:gridCol w="2157573">
                  <a:extLst>
                    <a:ext uri="{9D8B030D-6E8A-4147-A177-3AD203B41FA5}">
                      <a16:colId xmlns:a16="http://schemas.microsoft.com/office/drawing/2014/main" val="20002"/>
                    </a:ext>
                  </a:extLst>
                </a:gridCol>
                <a:gridCol w="3400746">
                  <a:extLst>
                    <a:ext uri="{9D8B030D-6E8A-4147-A177-3AD203B41FA5}">
                      <a16:colId xmlns:a16="http://schemas.microsoft.com/office/drawing/2014/main" val="20003"/>
                    </a:ext>
                  </a:extLst>
                </a:gridCol>
              </a:tblGrid>
              <a:tr h="892860">
                <a:tc>
                  <a:txBody>
                    <a:bodyPr/>
                    <a:lstStyle/>
                    <a:p>
                      <a:pPr defTabSz="906961">
                        <a:lnSpc>
                          <a:spcPct val="150000"/>
                        </a:lnSpc>
                        <a:spcBef>
                          <a:spcPts val="0"/>
                        </a:spcBef>
                        <a:defRPr sz="1400"/>
                      </a:pPr>
                      <a:endParaRP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ＮＮ</a:t>
                      </a:r>
                      <a:r>
                        <a:t>(</a:t>
                      </a:r>
                      <a:r>
                        <a:rPr>
                          <a:latin typeface="+mn-lt"/>
                          <a:ea typeface="+mn-ea"/>
                          <a:cs typeface="+mn-cs"/>
                          <a:sym typeface="Helvetica"/>
                        </a:rPr>
                        <a:t>神經網路</a:t>
                      </a:r>
                      <a:r>
                        <a:t>)</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ＣＮＮ（卷積神經網路）</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ＲＮＮ（遞歸神經網路）</a:t>
                      </a:r>
                    </a:p>
                  </a:txBody>
                  <a:tcPr marL="91425" marR="91425" marT="91425" marB="91425" horzOverflow="overflow"/>
                </a:tc>
                <a:extLst>
                  <a:ext uri="{0D108BD9-81ED-4DB2-BD59-A6C34878D82A}">
                    <a16:rowId xmlns:a16="http://schemas.microsoft.com/office/drawing/2014/main" val="10000"/>
                  </a:ext>
                </a:extLst>
              </a:tr>
              <a:tr h="857098">
                <a:tc>
                  <a:txBody>
                    <a:bodyPr/>
                    <a:lstStyle/>
                    <a:p>
                      <a:pPr defTabSz="906961">
                        <a:lnSpc>
                          <a:spcPct val="150000"/>
                        </a:lnSpc>
                        <a:spcBef>
                          <a:spcPts val="0"/>
                        </a:spcBef>
                        <a:defRPr sz="1400"/>
                      </a:pPr>
                      <a:r>
                        <a:rPr>
                          <a:latin typeface="+mn-lt"/>
                          <a:ea typeface="+mn-ea"/>
                          <a:cs typeface="+mn-cs"/>
                          <a:sym typeface="Helvetica"/>
                        </a:rPr>
                        <a:t>特色</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一般神經網路</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通過「卷積核」作為中介</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有記憶的神經網路，可以對時間序列上的變化進行建模</a:t>
                      </a:r>
                    </a:p>
                  </a:txBody>
                  <a:tcPr marL="91425" marR="91425" marT="91425" marB="91425" horzOverflow="overflow"/>
                </a:tc>
                <a:extLst>
                  <a:ext uri="{0D108BD9-81ED-4DB2-BD59-A6C34878D82A}">
                    <a16:rowId xmlns:a16="http://schemas.microsoft.com/office/drawing/2014/main" val="10001"/>
                  </a:ext>
                </a:extLst>
              </a:tr>
              <a:tr h="621496">
                <a:tc>
                  <a:txBody>
                    <a:bodyPr/>
                    <a:lstStyle/>
                    <a:p>
                      <a:pPr defTabSz="906961">
                        <a:lnSpc>
                          <a:spcPct val="150000"/>
                        </a:lnSpc>
                        <a:spcBef>
                          <a:spcPts val="0"/>
                        </a:spcBef>
                        <a:defRPr sz="1400"/>
                      </a:pPr>
                      <a:r>
                        <a:rPr>
                          <a:latin typeface="+mn-lt"/>
                          <a:ea typeface="+mn-ea"/>
                          <a:cs typeface="+mn-cs"/>
                          <a:sym typeface="Helvetica"/>
                        </a:rPr>
                        <a:t>常用在</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分類問題、預測</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圖片辨識、影像處理</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語音辨識、語言模型與生成語句</a:t>
                      </a:r>
                    </a:p>
                  </a:txBody>
                  <a:tcPr marL="91425" marR="91425" marT="91425" marB="91425" horzOverflow="overflow"/>
                </a:tc>
                <a:extLst>
                  <a:ext uri="{0D108BD9-81ED-4DB2-BD59-A6C34878D82A}">
                    <a16:rowId xmlns:a16="http://schemas.microsoft.com/office/drawing/2014/main" val="10002"/>
                  </a:ext>
                </a:extLst>
              </a:tr>
              <a:tr h="560032">
                <a:tc>
                  <a:txBody>
                    <a:bodyPr/>
                    <a:lstStyle/>
                    <a:p>
                      <a:pPr defTabSz="906961">
                        <a:lnSpc>
                          <a:spcPct val="150000"/>
                        </a:lnSpc>
                        <a:spcBef>
                          <a:spcPts val="0"/>
                        </a:spcBef>
                        <a:defRPr sz="1400"/>
                      </a:pPr>
                      <a:r>
                        <a:rPr>
                          <a:latin typeface="+mn-lt"/>
                          <a:ea typeface="+mn-ea"/>
                          <a:cs typeface="+mn-cs"/>
                          <a:sym typeface="Helvetica"/>
                        </a:rPr>
                        <a:t>實例應用</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識別鳶尾花、</a:t>
                      </a:r>
                      <a:r>
                        <a:t>PM2.5</a:t>
                      </a:r>
                      <a:r>
                        <a:rPr>
                          <a:latin typeface="+mn-lt"/>
                          <a:ea typeface="+mn-ea"/>
                          <a:cs typeface="+mn-cs"/>
                          <a:sym typeface="Helvetica"/>
                        </a:rPr>
                        <a:t>預測</a:t>
                      </a:r>
                    </a:p>
                  </a:txBody>
                  <a:tcPr marL="91425" marR="91425" marT="91425" marB="91425" horzOverflow="overflow"/>
                </a:tc>
                <a:tc>
                  <a:txBody>
                    <a:bodyPr/>
                    <a:lstStyle/>
                    <a:p>
                      <a:pPr defTabSz="906961">
                        <a:lnSpc>
                          <a:spcPct val="150000"/>
                        </a:lnSpc>
                        <a:spcBef>
                          <a:spcPts val="0"/>
                        </a:spcBef>
                        <a:defRPr sz="1400"/>
                      </a:pPr>
                      <a:r>
                        <a:rPr>
                          <a:latin typeface="+mn-lt"/>
                          <a:ea typeface="+mn-ea"/>
                          <a:cs typeface="+mn-cs"/>
                          <a:sym typeface="Helvetica"/>
                        </a:rPr>
                        <a:t>辨識圖片手寫數字</a:t>
                      </a:r>
                    </a:p>
                  </a:txBody>
                  <a:tcPr marL="91425" marR="91425" marT="91425" marB="91425" horzOverflow="overflow"/>
                </a:tc>
                <a:tc>
                  <a:txBody>
                    <a:bodyPr/>
                    <a:lstStyle/>
                    <a:p>
                      <a:pPr defTabSz="906961">
                        <a:lnSpc>
                          <a:spcPct val="150000"/>
                        </a:lnSpc>
                        <a:spcBef>
                          <a:spcPts val="0"/>
                        </a:spcBef>
                        <a:defRPr sz="1400"/>
                      </a:pPr>
                      <a:r>
                        <a:t>Amazon</a:t>
                      </a:r>
                      <a:r>
                        <a:rPr>
                          <a:latin typeface="+mn-lt"/>
                          <a:ea typeface="+mn-ea"/>
                          <a:cs typeface="+mn-cs"/>
                          <a:sym typeface="Helvetica"/>
                        </a:rPr>
                        <a:t>網購買家評論</a:t>
                      </a:r>
                    </a:p>
                  </a:txBody>
                  <a:tcPr marL="91425" marR="91425" marT="91425" marB="91425" horzOverflow="overflow"/>
                </a:tc>
                <a:extLst>
                  <a:ext uri="{0D108BD9-81ED-4DB2-BD59-A6C34878D82A}">
                    <a16:rowId xmlns:a16="http://schemas.microsoft.com/office/drawing/2014/main" val="10003"/>
                  </a:ext>
                </a:extLst>
              </a:tr>
              <a:tr h="1551987">
                <a:tc>
                  <a:txBody>
                    <a:bodyPr/>
                    <a:lstStyle/>
                    <a:p>
                      <a:pPr defTabSz="906961">
                        <a:lnSpc>
                          <a:spcPct val="150000"/>
                        </a:lnSpc>
                        <a:spcBef>
                          <a:spcPts val="0"/>
                        </a:spcBef>
                        <a:defRPr sz="1400"/>
                      </a:pPr>
                      <a:r>
                        <a:rPr>
                          <a:latin typeface="+mn-lt"/>
                          <a:ea typeface="+mn-ea"/>
                          <a:cs typeface="+mn-cs"/>
                          <a:sym typeface="Helvetica"/>
                        </a:rPr>
                        <a:t>網路結構</a:t>
                      </a:r>
                    </a:p>
                  </a:txBody>
                  <a:tcPr marL="45720" marR="45720" horzOverflow="overflow"/>
                </a:tc>
                <a:tc>
                  <a:txBody>
                    <a:bodyPr/>
                    <a:lstStyle/>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pPr>
                      <a:r>
                        <a:t>             NN</a:t>
                      </a:r>
                      <a:r>
                        <a:rPr>
                          <a:latin typeface="+mn-lt"/>
                          <a:ea typeface="+mn-ea"/>
                          <a:cs typeface="+mn-cs"/>
                          <a:sym typeface="Helvetica"/>
                        </a:rPr>
                        <a:t>網路結構</a:t>
                      </a:r>
                    </a:p>
                  </a:txBody>
                  <a:tcPr marL="45720" marR="45720" horzOverflow="overflow"/>
                </a:tc>
                <a:tc>
                  <a:txBody>
                    <a:bodyPr/>
                    <a:lstStyle/>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pPr>
                      <a:r>
                        <a:t>                 CNN</a:t>
                      </a:r>
                      <a:r>
                        <a:rPr>
                          <a:latin typeface="+mn-lt"/>
                          <a:ea typeface="+mn-ea"/>
                          <a:cs typeface="+mn-cs"/>
                          <a:sym typeface="Helvetica"/>
                        </a:rPr>
                        <a:t>網路結構</a:t>
                      </a:r>
                    </a:p>
                  </a:txBody>
                  <a:tcPr marL="45720" marR="45720" horzOverflow="overflow"/>
                </a:tc>
                <a:tc>
                  <a:txBody>
                    <a:bodyPr/>
                    <a:lstStyle/>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defRPr sz="1400"/>
                      </a:pPr>
                      <a:endParaRPr/>
                    </a:p>
                    <a:p>
                      <a:pPr defTabSz="906961">
                        <a:lnSpc>
                          <a:spcPct val="150000"/>
                        </a:lnSpc>
                        <a:spcBef>
                          <a:spcPts val="0"/>
                        </a:spcBef>
                      </a:pPr>
                      <a:r>
                        <a:t>             </a:t>
                      </a:r>
                    </a:p>
                    <a:p>
                      <a:pPr defTabSz="906961">
                        <a:lnSpc>
                          <a:spcPct val="150000"/>
                        </a:lnSpc>
                        <a:spcBef>
                          <a:spcPts val="0"/>
                        </a:spcBef>
                      </a:pPr>
                      <a:r>
                        <a:t>               RNN</a:t>
                      </a:r>
                      <a:r>
                        <a:rPr>
                          <a:latin typeface="+mn-lt"/>
                          <a:ea typeface="+mn-ea"/>
                          <a:cs typeface="+mn-cs"/>
                          <a:sym typeface="Helvetica"/>
                        </a:rPr>
                        <a:t>網路結構                            </a:t>
                      </a:r>
                      <a:r>
                        <a:t>LSTM</a:t>
                      </a:r>
                      <a:r>
                        <a:rPr>
                          <a:latin typeface="+mn-lt"/>
                          <a:ea typeface="+mn-ea"/>
                          <a:cs typeface="+mn-cs"/>
                          <a:sym typeface="Helvetica"/>
                        </a:rPr>
                        <a:t>模樣</a:t>
                      </a:r>
                    </a:p>
                    <a:p>
                      <a:pPr defTabSz="906961">
                        <a:lnSpc>
                          <a:spcPct val="150000"/>
                        </a:lnSpc>
                        <a:spcBef>
                          <a:spcPts val="0"/>
                        </a:spcBef>
                      </a:pPr>
                      <a:r>
                        <a:t>                                                              (</a:t>
                      </a:r>
                      <a:r>
                        <a:rPr>
                          <a:latin typeface="+mn-lt"/>
                          <a:ea typeface="+mn-ea"/>
                          <a:cs typeface="+mn-cs"/>
                          <a:sym typeface="Helvetica"/>
                        </a:rPr>
                        <a:t>解決時間上的 </a:t>
                      </a:r>
                    </a:p>
                    <a:p>
                      <a:pPr defTabSz="906961">
                        <a:lnSpc>
                          <a:spcPct val="150000"/>
                        </a:lnSpc>
                        <a:spcBef>
                          <a:spcPts val="0"/>
                        </a:spcBef>
                      </a:pPr>
                      <a:r>
                        <a:rPr>
                          <a:latin typeface="+mn-lt"/>
                          <a:ea typeface="+mn-ea"/>
                          <a:cs typeface="+mn-cs"/>
                          <a:sym typeface="Helvetica"/>
                        </a:rPr>
                        <a:t>                                                                 梯度消失</a:t>
                      </a:r>
                      <a:r>
                        <a:t>)  </a:t>
                      </a:r>
                    </a:p>
                  </a:txBody>
                  <a:tcPr marL="45720" marR="45720" horzOverflow="overflow"/>
                </a:tc>
                <a:extLst>
                  <a:ext uri="{0D108BD9-81ED-4DB2-BD59-A6C34878D82A}">
                    <a16:rowId xmlns:a16="http://schemas.microsoft.com/office/drawing/2014/main" val="10004"/>
                  </a:ext>
                </a:extLst>
              </a:tr>
            </a:tbl>
          </a:graphicData>
        </a:graphic>
      </p:graphicFrame>
      <p:pic>
        <p:nvPicPr>
          <p:cNvPr id="399" name="Shape 81" descr="Shape 81"/>
          <p:cNvPicPr>
            <a:picLocks noChangeAspect="1"/>
          </p:cNvPicPr>
          <p:nvPr/>
        </p:nvPicPr>
        <p:blipFill>
          <a:blip r:embed="rId2">
            <a:extLst/>
          </a:blip>
          <a:stretch>
            <a:fillRect/>
          </a:stretch>
        </p:blipFill>
        <p:spPr>
          <a:xfrm>
            <a:off x="1409179" y="4317093"/>
            <a:ext cx="1628865" cy="1109609"/>
          </a:xfrm>
          <a:prstGeom prst="rect">
            <a:avLst/>
          </a:prstGeom>
          <a:ln w="12700">
            <a:miter lim="400000"/>
          </a:ln>
        </p:spPr>
      </p:pic>
      <p:pic>
        <p:nvPicPr>
          <p:cNvPr id="400" name="Shape 126" descr="Shape 126"/>
          <p:cNvPicPr>
            <a:picLocks noChangeAspect="1"/>
          </p:cNvPicPr>
          <p:nvPr/>
        </p:nvPicPr>
        <p:blipFill>
          <a:blip r:embed="rId3">
            <a:extLst/>
          </a:blip>
          <a:stretch>
            <a:fillRect/>
          </a:stretch>
        </p:blipFill>
        <p:spPr>
          <a:xfrm>
            <a:off x="3311557" y="4317093"/>
            <a:ext cx="1879907" cy="1109610"/>
          </a:xfrm>
          <a:prstGeom prst="rect">
            <a:avLst/>
          </a:prstGeom>
          <a:ln w="12700">
            <a:miter lim="400000"/>
          </a:ln>
        </p:spPr>
      </p:pic>
      <p:pic>
        <p:nvPicPr>
          <p:cNvPr id="401" name="圖片 5" descr="圖片 5"/>
          <p:cNvPicPr>
            <a:picLocks noChangeAspect="1"/>
          </p:cNvPicPr>
          <p:nvPr/>
        </p:nvPicPr>
        <p:blipFill>
          <a:blip r:embed="rId4">
            <a:extLst/>
          </a:blip>
          <a:stretch>
            <a:fillRect/>
          </a:stretch>
        </p:blipFill>
        <p:spPr>
          <a:xfrm>
            <a:off x="5453791" y="4547020"/>
            <a:ext cx="1747473" cy="879681"/>
          </a:xfrm>
          <a:prstGeom prst="rect">
            <a:avLst/>
          </a:prstGeom>
          <a:ln w="12700">
            <a:miter lim="400000"/>
          </a:ln>
        </p:spPr>
      </p:pic>
      <p:pic>
        <p:nvPicPr>
          <p:cNvPr id="402" name="圖片 2" descr="圖片 2"/>
          <p:cNvPicPr>
            <a:picLocks noChangeAspect="1"/>
          </p:cNvPicPr>
          <p:nvPr/>
        </p:nvPicPr>
        <p:blipFill>
          <a:blip r:embed="rId5">
            <a:extLst/>
          </a:blip>
          <a:stretch>
            <a:fillRect/>
          </a:stretch>
        </p:blipFill>
        <p:spPr>
          <a:xfrm>
            <a:off x="7406624" y="4177643"/>
            <a:ext cx="1120801" cy="1388508"/>
          </a:xfrm>
          <a:prstGeom prst="rect">
            <a:avLst/>
          </a:prstGeom>
          <a:ln w="12700">
            <a:miter lim="400000"/>
          </a:ln>
        </p:spPr>
      </p:pic>
      <p:sp>
        <p:nvSpPr>
          <p:cNvPr id="403" name="Titel 1"/>
          <p:cNvSpPr>
            <a:spLocks noGrp="1"/>
          </p:cNvSpPr>
          <p:nvPr>
            <p:ph type="title"/>
          </p:nvPr>
        </p:nvSpPr>
        <p:spPr>
          <a:xfrm>
            <a:off x="119140" y="230214"/>
            <a:ext cx="8618537" cy="307777"/>
          </a:xfrm>
          <a:prstGeom prst="rect">
            <a:avLst/>
          </a:prstGeom>
        </p:spPr>
        <p:txBody>
          <a:bodyPr/>
          <a:lstStyle>
            <a:lvl1pPr defTabSz="772619">
              <a:defRPr sz="1740">
                <a:latin typeface="微軟正黑體"/>
                <a:ea typeface="微軟正黑體"/>
                <a:cs typeface="微軟正黑體"/>
                <a:sym typeface="微軟正黑體"/>
              </a:defRPr>
            </a:lvl1pPr>
          </a:lstStyle>
          <a:p>
            <a:r>
              <a:rPr dirty="0"/>
              <a:t>   </a:t>
            </a:r>
            <a:r>
              <a:rPr dirty="0" err="1" smtClean="0"/>
              <a:t>神經網路</a:t>
            </a:r>
            <a:r>
              <a:rPr lang="en-US" dirty="0" smtClean="0"/>
              <a:t>(</a:t>
            </a:r>
            <a:r>
              <a:rPr lang="zh-TW" altLang="en-US" dirty="0" smtClean="0"/>
              <a:t>監督式學習</a:t>
            </a:r>
            <a:r>
              <a:rPr lang="en-US" dirty="0" smtClean="0"/>
              <a:t>)</a:t>
            </a:r>
            <a:endParaRPr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lide Number"/>
          <p:cNvSpPr>
            <a:spLocks noGrp="1"/>
          </p:cNvSpPr>
          <p:nvPr>
            <p:ph type="sldNum" sz="quarter" idx="2"/>
          </p:nvPr>
        </p:nvSpPr>
        <p:spPr>
          <a:xfrm>
            <a:off x="8545513" y="6434981"/>
            <a:ext cx="244939" cy="153888"/>
          </a:xfrm>
          <a:prstGeom prst="rect">
            <a:avLst/>
          </a:prstGeom>
          <a:extLst>
            <a:ext uri="{C572A759-6A51-4108-AA02-DFA0A04FC94B}">
              <ma14:wrappingTextBoxFlag xmlns:ma14="http://schemas.microsoft.com/office/mac/drawingml/2011/main" xmlns="" val="1"/>
            </a:ext>
          </a:extLst>
        </p:spPr>
        <p:txBody>
          <a:bodyPr/>
          <a:lstStyle/>
          <a:p>
            <a:pPr marL="172800"/>
            <a:fld id="{86CB4B4D-7CA3-9044-876B-883B54F8677D}" type="slidenum">
              <a:pPr marL="172800"/>
              <a:t>6</a:t>
            </a:fld>
            <a:endParaRPr/>
          </a:p>
        </p:txBody>
      </p:sp>
      <p:sp>
        <p:nvSpPr>
          <p:cNvPr id="406" name="Rectangle 8"/>
          <p:cNvSpPr/>
          <p:nvPr/>
        </p:nvSpPr>
        <p:spPr>
          <a:xfrm>
            <a:off x="148872" y="982827"/>
            <a:ext cx="4826083" cy="5402474"/>
          </a:xfrm>
          <a:prstGeom prst="rect">
            <a:avLst/>
          </a:prstGeom>
          <a:solidFill>
            <a:srgbClr val="FFFFFF"/>
          </a:solidFill>
          <a:ln w="12700">
            <a:solidFill>
              <a:schemeClr val="accent4"/>
            </a:solidFill>
            <a:miter/>
          </a:ln>
        </p:spPr>
        <p:txBody>
          <a:bodyPr lIns="0" tIns="0" rIns="0" bIns="0"/>
          <a:lstStyle/>
          <a:p>
            <a:pPr marL="172800">
              <a:defRPr sz="1200">
                <a:latin typeface="微軟正黑體"/>
                <a:ea typeface="微軟正黑體"/>
                <a:cs typeface="微軟正黑體"/>
                <a:sym typeface="微軟正黑體"/>
              </a:defRPr>
            </a:pPr>
            <a:endParaRPr/>
          </a:p>
        </p:txBody>
      </p:sp>
      <p:sp>
        <p:nvSpPr>
          <p:cNvPr id="407" name="Titel 1"/>
          <p:cNvSpPr>
            <a:spLocks noGrp="1"/>
          </p:cNvSpPr>
          <p:nvPr>
            <p:ph type="title"/>
          </p:nvPr>
        </p:nvSpPr>
        <p:spPr>
          <a:xfrm>
            <a:off x="119140" y="230214"/>
            <a:ext cx="8618537" cy="307777"/>
          </a:xfrm>
          <a:prstGeom prst="rect">
            <a:avLst/>
          </a:prstGeom>
        </p:spPr>
        <p:txBody>
          <a:bodyPr/>
          <a:lstStyle>
            <a:lvl1pPr defTabSz="772619">
              <a:defRPr sz="1740">
                <a:latin typeface="微軟正黑體"/>
                <a:ea typeface="微軟正黑體"/>
                <a:cs typeface="微軟正黑體"/>
                <a:sym typeface="微軟正黑體"/>
              </a:defRPr>
            </a:lvl1pPr>
          </a:lstStyle>
          <a:p>
            <a:pPr marL="172800"/>
            <a:r>
              <a:rPr dirty="0"/>
              <a:t>   </a:t>
            </a:r>
            <a:r>
              <a:rPr dirty="0" err="1" smtClean="0"/>
              <a:t>自然語言處理</a:t>
            </a:r>
            <a:endParaRPr dirty="0"/>
          </a:p>
        </p:txBody>
      </p:sp>
      <p:sp>
        <p:nvSpPr>
          <p:cNvPr id="408" name="Rechteck 25"/>
          <p:cNvSpPr/>
          <p:nvPr/>
        </p:nvSpPr>
        <p:spPr>
          <a:xfrm>
            <a:off x="269672" y="798161"/>
            <a:ext cx="1862937" cy="349702"/>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6000" tIns="36000" rIns="36000" bIns="36000">
            <a:spAutoFit/>
          </a:bodyPr>
          <a:lstStyle>
            <a:lvl1pPr>
              <a:spcBef>
                <a:spcPts val="1000"/>
              </a:spcBef>
              <a:defRPr sz="1800" b="1">
                <a:latin typeface="微軟正黑體"/>
                <a:ea typeface="微軟正黑體"/>
                <a:cs typeface="微軟正黑體"/>
                <a:sym typeface="微軟正黑體"/>
              </a:defRPr>
            </a:lvl1pPr>
          </a:lstStyle>
          <a:p>
            <a:pPr marL="172800"/>
            <a:r>
              <a:rPr dirty="0" err="1"/>
              <a:t>自然語言的範疇</a:t>
            </a:r>
            <a:endParaRPr dirty="0"/>
          </a:p>
        </p:txBody>
      </p:sp>
      <p:grpSp>
        <p:nvGrpSpPr>
          <p:cNvPr id="415" name="Gruppieren 27"/>
          <p:cNvGrpSpPr/>
          <p:nvPr/>
        </p:nvGrpSpPr>
        <p:grpSpPr>
          <a:xfrm>
            <a:off x="4451237" y="1188785"/>
            <a:ext cx="3957732" cy="1827760"/>
            <a:chOff x="0" y="14915"/>
            <a:chExt cx="3957730" cy="1827758"/>
          </a:xfrm>
        </p:grpSpPr>
        <p:grpSp>
          <p:nvGrpSpPr>
            <p:cNvPr id="411" name="Rectangle 7"/>
            <p:cNvGrpSpPr/>
            <p:nvPr/>
          </p:nvGrpSpPr>
          <p:grpSpPr>
            <a:xfrm>
              <a:off x="0" y="14915"/>
              <a:ext cx="3954602" cy="330090"/>
              <a:chOff x="0" y="14915"/>
              <a:chExt cx="3954601" cy="330089"/>
            </a:xfrm>
          </p:grpSpPr>
          <p:sp>
            <p:nvSpPr>
              <p:cNvPr id="409"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marL="172800">
                  <a:defRPr sz="1200" b="1">
                    <a:latin typeface="微軟正黑體"/>
                    <a:ea typeface="微軟正黑體"/>
                    <a:cs typeface="微軟正黑體"/>
                    <a:sym typeface="微軟正黑體"/>
                  </a:defRPr>
                </a:pPr>
                <a:endParaRPr/>
              </a:p>
            </p:txBody>
          </p:sp>
          <p:sp>
            <p:nvSpPr>
              <p:cNvPr id="410" name="簡介"/>
              <p:cNvSpPr/>
              <p:nvPr/>
            </p:nvSpPr>
            <p:spPr>
              <a:xfrm>
                <a:off x="0" y="14915"/>
                <a:ext cx="3954601" cy="330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pPr marL="172800"/>
                <a:r>
                  <a:t>簡介</a:t>
                </a:r>
              </a:p>
            </p:txBody>
          </p:sp>
        </p:grpSp>
        <p:grpSp>
          <p:nvGrpSpPr>
            <p:cNvPr id="414" name="Rectangle 8"/>
            <p:cNvGrpSpPr/>
            <p:nvPr/>
          </p:nvGrpSpPr>
          <p:grpSpPr>
            <a:xfrm>
              <a:off x="3126" y="282385"/>
              <a:ext cx="3954604" cy="1560288"/>
              <a:chOff x="-1" y="10886"/>
              <a:chExt cx="3954602" cy="1560287"/>
            </a:xfrm>
          </p:grpSpPr>
          <p:sp>
            <p:nvSpPr>
              <p:cNvPr id="412" name="矩形"/>
              <p:cNvSpPr/>
              <p:nvPr/>
            </p:nvSpPr>
            <p:spPr>
              <a:xfrm>
                <a:off x="-1" y="10886"/>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marL="172800">
                  <a:spcBef>
                    <a:spcPts val="0"/>
                  </a:spcBef>
                  <a:defRPr sz="1000">
                    <a:latin typeface="微軟正黑體"/>
                    <a:ea typeface="微軟正黑體"/>
                    <a:cs typeface="微軟正黑體"/>
                    <a:sym typeface="微軟正黑體"/>
                  </a:defRPr>
                </a:pPr>
                <a:endParaRPr/>
              </a:p>
            </p:txBody>
          </p:sp>
          <p:sp>
            <p:nvSpPr>
              <p:cNvPr id="413" name="自然語言處理（英語：natural language processing，縮寫作 NLP）是人工智慧和語言學領域的分支學科。此領域探討如何處理及運用自然語言；自然語言認知則是指讓電腦「懂」人類的語言。"/>
              <p:cNvSpPr/>
              <p:nvPr/>
            </p:nvSpPr>
            <p:spPr>
              <a:xfrm>
                <a:off x="-1" y="21772"/>
                <a:ext cx="3954602" cy="154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r>
                  <a:rPr lang="zh-TW" altLang="en-US" dirty="0" smtClean="0">
                    <a:solidFill>
                      <a:schemeClr val="tx1"/>
                    </a:solidFill>
                  </a:rPr>
                  <a:t>自然語言</a:t>
                </a:r>
                <a:r>
                  <a:rPr lang="zh-TW" altLang="en-US" dirty="0">
                    <a:solidFill>
                      <a:schemeClr val="tx1"/>
                    </a:solidFill>
                  </a:rPr>
                  <a:t>處理（英語：</a:t>
                </a:r>
                <a:r>
                  <a:rPr lang="en-US" altLang="zh-TW" dirty="0">
                    <a:solidFill>
                      <a:schemeClr val="tx1"/>
                    </a:solidFill>
                  </a:rPr>
                  <a:t>natural language processing</a:t>
                </a:r>
                <a:r>
                  <a:rPr lang="zh-TW" altLang="en-US" dirty="0">
                    <a:solidFill>
                      <a:schemeClr val="tx1"/>
                    </a:solidFill>
                  </a:rPr>
                  <a:t>，縮寫作 </a:t>
                </a:r>
                <a:r>
                  <a:rPr lang="en-US" altLang="zh-TW" dirty="0">
                    <a:solidFill>
                      <a:schemeClr val="tx1"/>
                    </a:solidFill>
                  </a:rPr>
                  <a:t>NLP</a:t>
                </a:r>
                <a:r>
                  <a:rPr lang="zh-TW" altLang="en-US" dirty="0">
                    <a:solidFill>
                      <a:schemeClr val="tx1"/>
                    </a:solidFill>
                  </a:rPr>
                  <a:t>）是人工智慧和語言學領域的分支學科。此領域探討如何處理及運用自然語言；自然語言認知則是指讓電腦「懂」人類的語言。</a:t>
                </a:r>
              </a:p>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endParaRPr dirty="0"/>
              </a:p>
            </p:txBody>
          </p:sp>
        </p:grpSp>
      </p:grpSp>
      <p:grpSp>
        <p:nvGrpSpPr>
          <p:cNvPr id="422" name="Gruppieren 31"/>
          <p:cNvGrpSpPr/>
          <p:nvPr/>
        </p:nvGrpSpPr>
        <p:grpSpPr>
          <a:xfrm>
            <a:off x="4451236" y="2445674"/>
            <a:ext cx="3954605" cy="1220337"/>
            <a:chOff x="-1" y="14915"/>
            <a:chExt cx="3954603" cy="1220336"/>
          </a:xfrm>
        </p:grpSpPr>
        <p:grpSp>
          <p:nvGrpSpPr>
            <p:cNvPr id="418" name="Rectangle 7"/>
            <p:cNvGrpSpPr/>
            <p:nvPr/>
          </p:nvGrpSpPr>
          <p:grpSpPr>
            <a:xfrm>
              <a:off x="0" y="14915"/>
              <a:ext cx="3954602" cy="330090"/>
              <a:chOff x="0" y="14915"/>
              <a:chExt cx="3954601" cy="330089"/>
            </a:xfrm>
          </p:grpSpPr>
          <p:sp>
            <p:nvSpPr>
              <p:cNvPr id="416"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marL="172800">
                  <a:defRPr sz="1200" b="1">
                    <a:latin typeface="微軟正黑體"/>
                    <a:ea typeface="微軟正黑體"/>
                    <a:cs typeface="微軟正黑體"/>
                    <a:sym typeface="微軟正黑體"/>
                  </a:defRPr>
                </a:pPr>
                <a:endParaRPr/>
              </a:p>
            </p:txBody>
          </p:sp>
          <p:sp>
            <p:nvSpPr>
              <p:cNvPr id="417" name="形式"/>
              <p:cNvSpPr/>
              <p:nvPr/>
            </p:nvSpPr>
            <p:spPr>
              <a:xfrm>
                <a:off x="0" y="14915"/>
                <a:ext cx="3954601" cy="330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pPr marL="172800"/>
                <a:r>
                  <a:t>形式</a:t>
                </a:r>
              </a:p>
            </p:txBody>
          </p:sp>
        </p:grpSp>
        <p:grpSp>
          <p:nvGrpSpPr>
            <p:cNvPr id="421" name="Rectangle 8"/>
            <p:cNvGrpSpPr/>
            <p:nvPr/>
          </p:nvGrpSpPr>
          <p:grpSpPr>
            <a:xfrm>
              <a:off x="-1" y="271362"/>
              <a:ext cx="3954603" cy="963889"/>
              <a:chOff x="-1" y="0"/>
              <a:chExt cx="3954602" cy="963887"/>
            </a:xfrm>
          </p:grpSpPr>
          <p:sp>
            <p:nvSpPr>
              <p:cNvPr id="419"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marL="172800">
                  <a:spcBef>
                    <a:spcPts val="0"/>
                  </a:spcBef>
                  <a:defRPr sz="1000">
                    <a:latin typeface="微軟正黑體"/>
                    <a:ea typeface="微軟正黑體"/>
                    <a:cs typeface="微軟正黑體"/>
                    <a:sym typeface="微軟正黑體"/>
                  </a:defRPr>
                </a:pPr>
                <a:endParaRPr/>
              </a:p>
            </p:txBody>
          </p:sp>
          <p:sp>
            <p:nvSpPr>
              <p:cNvPr id="420" name="自然語言生成系統把計算機數據轉化為自然語言。自然語言理解系統把自然語言轉化為計算機程序更易於處理的形式。"/>
              <p:cNvSpPr/>
              <p:nvPr/>
            </p:nvSpPr>
            <p:spPr>
              <a:xfrm>
                <a:off x="-1" y="21772"/>
                <a:ext cx="3954602" cy="4616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r>
                  <a:rPr lang="zh-TW" altLang="en-US" dirty="0" smtClean="0"/>
                  <a:t>自然語言</a:t>
                </a:r>
                <a:r>
                  <a:rPr lang="zh-TW" altLang="en-US" dirty="0"/>
                  <a:t>生成系統把計算機數據轉化為自然語言。自然語言理解系統把自然語言轉化為計算機程序更易於處理的形式。</a:t>
                </a:r>
              </a:p>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endParaRPr dirty="0"/>
              </a:p>
            </p:txBody>
          </p:sp>
        </p:grpSp>
      </p:grpSp>
      <p:grpSp>
        <p:nvGrpSpPr>
          <p:cNvPr id="429" name="Gruppieren 35"/>
          <p:cNvGrpSpPr/>
          <p:nvPr/>
        </p:nvGrpSpPr>
        <p:grpSpPr>
          <a:xfrm>
            <a:off x="4451236" y="3702427"/>
            <a:ext cx="3954605" cy="1220339"/>
            <a:chOff x="-1" y="14915"/>
            <a:chExt cx="3954603" cy="1220338"/>
          </a:xfrm>
        </p:grpSpPr>
        <p:grpSp>
          <p:nvGrpSpPr>
            <p:cNvPr id="425" name="Rectangle 7"/>
            <p:cNvGrpSpPr/>
            <p:nvPr/>
          </p:nvGrpSpPr>
          <p:grpSpPr>
            <a:xfrm>
              <a:off x="0" y="14915"/>
              <a:ext cx="3954602" cy="330090"/>
              <a:chOff x="0" y="14915"/>
              <a:chExt cx="3954601" cy="330089"/>
            </a:xfrm>
          </p:grpSpPr>
          <p:sp>
            <p:nvSpPr>
              <p:cNvPr id="423"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marL="172800">
                  <a:defRPr sz="1200" b="1">
                    <a:latin typeface="微軟正黑體"/>
                    <a:ea typeface="微軟正黑體"/>
                    <a:cs typeface="微軟正黑體"/>
                    <a:sym typeface="微軟正黑體"/>
                  </a:defRPr>
                </a:pPr>
                <a:endParaRPr/>
              </a:p>
            </p:txBody>
          </p:sp>
          <p:sp>
            <p:nvSpPr>
              <p:cNvPr id="424" name="語文的特性"/>
              <p:cNvSpPr/>
              <p:nvPr/>
            </p:nvSpPr>
            <p:spPr>
              <a:xfrm>
                <a:off x="0" y="14915"/>
                <a:ext cx="3954601" cy="330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pPr marL="172800"/>
                <a:r>
                  <a:t>語文的特性</a:t>
                </a:r>
              </a:p>
            </p:txBody>
          </p:sp>
        </p:grpSp>
        <p:grpSp>
          <p:nvGrpSpPr>
            <p:cNvPr id="428" name="Rectangle 8"/>
            <p:cNvGrpSpPr/>
            <p:nvPr/>
          </p:nvGrpSpPr>
          <p:grpSpPr>
            <a:xfrm>
              <a:off x="-1" y="271364"/>
              <a:ext cx="3954603" cy="963889"/>
              <a:chOff x="-1" y="0"/>
              <a:chExt cx="3954602" cy="963887"/>
            </a:xfrm>
          </p:grpSpPr>
          <p:sp>
            <p:nvSpPr>
              <p:cNvPr id="426"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marL="172800">
                  <a:spcBef>
                    <a:spcPts val="0"/>
                  </a:spcBef>
                </a:pPr>
                <a:endParaRPr/>
              </a:p>
            </p:txBody>
          </p:sp>
          <p:sp>
            <p:nvSpPr>
              <p:cNvPr id="427" name="不像影像相對於點陣圖(Bitmap)的單純，人類的語言具高度曖昧性，一句話可能有多重的意思或隱喻，且隨著時代演進不斷變化，人們不斷創造新詞，語言學家越來越難建立規則(文法及語意學)來規範語文。另外，由於語文的不規則性，在放入模型解析之前，我們通常會先對輸入的語文做前置處理(Preprocess）"/>
              <p:cNvSpPr/>
              <p:nvPr/>
            </p:nvSpPr>
            <p:spPr>
              <a:xfrm>
                <a:off x="-1" y="21772"/>
                <a:ext cx="3954602" cy="923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r>
                  <a:rPr lang="zh-TW" altLang="en-US" dirty="0" smtClean="0"/>
                  <a:t>不像</a:t>
                </a:r>
                <a:r>
                  <a:rPr lang="zh-TW" altLang="en-US" dirty="0"/>
                  <a:t>影像相對於點陣圖</a:t>
                </a:r>
                <a:r>
                  <a:rPr lang="en-US" altLang="zh-TW" dirty="0"/>
                  <a:t>(Bitmap)</a:t>
                </a:r>
                <a:r>
                  <a:rPr lang="zh-TW" altLang="en-US" dirty="0"/>
                  <a:t>的單純，人類的語言具高度曖昧性，一句話可能有多重的意思或隱喻，且隨著時代演進不斷變化，人們不斷創造新詞，語言學家越來越難建立規則</a:t>
                </a:r>
                <a:r>
                  <a:rPr lang="en-US" altLang="zh-TW" dirty="0"/>
                  <a:t>(</a:t>
                </a:r>
                <a:r>
                  <a:rPr lang="zh-TW" altLang="en-US" dirty="0"/>
                  <a:t>文法及語意學</a:t>
                </a:r>
                <a:r>
                  <a:rPr lang="en-US" altLang="zh-TW" dirty="0"/>
                  <a:t>)</a:t>
                </a:r>
                <a:r>
                  <a:rPr lang="zh-TW" altLang="en-US" dirty="0"/>
                  <a:t>來規範語文。另外，由於語文的不規則性，在放入模型解析之前，我們通常會先對輸入的語文做前置處理</a:t>
                </a:r>
                <a:r>
                  <a:rPr lang="en-US" altLang="zh-TW" dirty="0"/>
                  <a:t>(Preprocess</a:t>
                </a:r>
                <a:r>
                  <a:rPr lang="zh-TW" altLang="en-US" dirty="0"/>
                  <a:t>）</a:t>
                </a:r>
              </a:p>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endParaRPr dirty="0"/>
              </a:p>
            </p:txBody>
          </p:sp>
        </p:grpSp>
      </p:grpSp>
      <p:grpSp>
        <p:nvGrpSpPr>
          <p:cNvPr id="436" name="Gruppieren 38"/>
          <p:cNvGrpSpPr/>
          <p:nvPr/>
        </p:nvGrpSpPr>
        <p:grpSpPr>
          <a:xfrm>
            <a:off x="4451236" y="4959181"/>
            <a:ext cx="3954605" cy="1220339"/>
            <a:chOff x="-1" y="14915"/>
            <a:chExt cx="3954603" cy="1220338"/>
          </a:xfrm>
        </p:grpSpPr>
        <p:grpSp>
          <p:nvGrpSpPr>
            <p:cNvPr id="432" name="Rectangle 7"/>
            <p:cNvGrpSpPr/>
            <p:nvPr/>
          </p:nvGrpSpPr>
          <p:grpSpPr>
            <a:xfrm>
              <a:off x="0" y="14915"/>
              <a:ext cx="3954602" cy="330090"/>
              <a:chOff x="0" y="14915"/>
              <a:chExt cx="3954601" cy="330089"/>
            </a:xfrm>
          </p:grpSpPr>
          <p:sp>
            <p:nvSpPr>
              <p:cNvPr id="430"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marL="172800">
                  <a:defRPr sz="1200" b="1">
                    <a:latin typeface="微軟正黑體"/>
                    <a:ea typeface="微軟正黑體"/>
                    <a:cs typeface="微軟正黑體"/>
                    <a:sym typeface="微軟正黑體"/>
                  </a:defRPr>
                </a:pPr>
                <a:endParaRPr/>
              </a:p>
            </p:txBody>
          </p:sp>
          <p:sp>
            <p:nvSpPr>
              <p:cNvPr id="431" name="資料前處理"/>
              <p:cNvSpPr/>
              <p:nvPr/>
            </p:nvSpPr>
            <p:spPr>
              <a:xfrm>
                <a:off x="0" y="14915"/>
                <a:ext cx="3954601" cy="330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pPr marL="172800"/>
                <a:r>
                  <a:t>資料前處理</a:t>
                </a:r>
              </a:p>
            </p:txBody>
          </p:sp>
        </p:grpSp>
        <p:grpSp>
          <p:nvGrpSpPr>
            <p:cNvPr id="435" name="Rectangle 8"/>
            <p:cNvGrpSpPr/>
            <p:nvPr/>
          </p:nvGrpSpPr>
          <p:grpSpPr>
            <a:xfrm>
              <a:off x="-1" y="271364"/>
              <a:ext cx="3954603" cy="963889"/>
              <a:chOff x="-1" y="0"/>
              <a:chExt cx="3954602" cy="963887"/>
            </a:xfrm>
          </p:grpSpPr>
          <p:sp>
            <p:nvSpPr>
              <p:cNvPr id="433"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marL="172800">
                  <a:spcBef>
                    <a:spcPts val="0"/>
                  </a:spcBef>
                  <a:defRPr sz="1000">
                    <a:latin typeface="微軟正黑體"/>
                    <a:ea typeface="微軟正黑體"/>
                    <a:cs typeface="微軟正黑體"/>
                    <a:sym typeface="微軟正黑體"/>
                  </a:defRPr>
                </a:pPr>
                <a:endParaRPr/>
              </a:p>
            </p:txBody>
          </p:sp>
          <p:sp>
            <p:nvSpPr>
              <p:cNvPr id="434" name="資料清理 標點符號…"/>
              <p:cNvSpPr/>
              <p:nvPr/>
            </p:nvSpPr>
            <p:spPr>
              <a:xfrm>
                <a:off x="-1" y="10886"/>
                <a:ext cx="3954602" cy="923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r>
                  <a:rPr lang="zh-TW" altLang="en-US" dirty="0" smtClean="0"/>
                  <a:t>資料</a:t>
                </a:r>
                <a:r>
                  <a:rPr lang="zh-TW" altLang="en-US" dirty="0"/>
                  <a:t>清理 標點符號 </a:t>
                </a:r>
              </a:p>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r>
                  <a:rPr lang="zh-TW" altLang="en-US" dirty="0"/>
                  <a:t>分詞 </a:t>
                </a:r>
                <a:r>
                  <a:rPr lang="en-US" altLang="zh-TW" dirty="0"/>
                  <a:t>Stop Words</a:t>
                </a:r>
              </a:p>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r>
                  <a:rPr lang="zh-TW" altLang="en-US" dirty="0" smtClean="0"/>
                  <a:t>文</a:t>
                </a:r>
                <a:r>
                  <a:rPr lang="zh-TW" altLang="en-US" dirty="0"/>
                  <a:t>字</a:t>
                </a:r>
                <a:r>
                  <a:rPr lang="zh-TW" altLang="en-US" dirty="0" smtClean="0"/>
                  <a:t>向量嵌入</a:t>
                </a:r>
                <a:r>
                  <a:rPr lang="en-US" altLang="zh-TW" dirty="0" smtClean="0"/>
                  <a:t>-</a:t>
                </a:r>
                <a:r>
                  <a:rPr lang="zh-TW" altLang="en-US" dirty="0" smtClean="0">
                    <a:solidFill>
                      <a:schemeClr val="tx1"/>
                    </a:solidFill>
                  </a:rPr>
                  <a:t>使用</a:t>
                </a:r>
                <a:r>
                  <a:rPr lang="en-US" altLang="zh-TW" dirty="0">
                    <a:solidFill>
                      <a:srgbClr val="FF0000"/>
                    </a:solidFill>
                  </a:rPr>
                  <a:t>word2vec</a:t>
                </a:r>
                <a:r>
                  <a:rPr lang="zh-TW" altLang="en-US" dirty="0" smtClean="0">
                    <a:solidFill>
                      <a:srgbClr val="FF0000"/>
                    </a:solidFill>
                  </a:rPr>
                  <a:t>模型</a:t>
                </a:r>
                <a:r>
                  <a:rPr lang="en-US" altLang="zh-TW" dirty="0" smtClean="0"/>
                  <a:t>(</a:t>
                </a:r>
                <a:r>
                  <a:rPr lang="zh-TW" altLang="en-US" dirty="0" smtClean="0"/>
                  <a:t>非監督式學習</a:t>
                </a:r>
                <a:r>
                  <a:rPr lang="en-US" altLang="zh-TW" dirty="0" smtClean="0"/>
                  <a:t>)</a:t>
                </a:r>
                <a:endParaRPr lang="zh-TW" altLang="en-US" dirty="0"/>
              </a:p>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r>
                  <a:rPr lang="zh-TW" altLang="en-US" dirty="0"/>
                  <a:t>相似詞處理</a:t>
                </a:r>
              </a:p>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r>
                  <a:rPr lang="zh-TW" altLang="en-US" dirty="0"/>
                  <a:t>語料庫</a:t>
                </a:r>
              </a:p>
              <a:p>
                <a:pPr marL="172800" lvl="1" indent="-171450">
                  <a:spcBef>
                    <a:spcPts val="0"/>
                  </a:spcBef>
                  <a:buClr>
                    <a:schemeClr val="accent3"/>
                  </a:buClr>
                  <a:buSzPct val="100000"/>
                  <a:buChar char="▪"/>
                  <a:defRPr sz="1000">
                    <a:latin typeface="微軟正黑體"/>
                    <a:ea typeface="微軟正黑體"/>
                    <a:cs typeface="微軟正黑體"/>
                    <a:sym typeface="微軟正黑體"/>
                  </a:defRPr>
                </a:pPr>
                <a:endParaRPr dirty="0"/>
              </a:p>
            </p:txBody>
          </p:sp>
        </p:grpSp>
      </p:grpSp>
      <p:pic>
        <p:nvPicPr>
          <p:cNvPr id="437" name="螢幕快照 2018-06-05 上午9.04.48.png" descr="螢幕快照 2018-06-05 上午9.04.48.png"/>
          <p:cNvPicPr>
            <a:picLocks noChangeAspect="1"/>
          </p:cNvPicPr>
          <p:nvPr/>
        </p:nvPicPr>
        <p:blipFill>
          <a:blip r:embed="rId2">
            <a:extLst/>
          </a:blip>
          <a:stretch>
            <a:fillRect/>
          </a:stretch>
        </p:blipFill>
        <p:spPr>
          <a:xfrm>
            <a:off x="258497" y="1610769"/>
            <a:ext cx="4034954" cy="401112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lide Number"/>
          <p:cNvSpPr>
            <a:spLocks noGrp="1"/>
          </p:cNvSpPr>
          <p:nvPr>
            <p:ph type="sldNum" sz="quarter" idx="2"/>
          </p:nvPr>
        </p:nvSpPr>
        <p:spPr>
          <a:xfrm>
            <a:off x="8545513" y="6444152"/>
            <a:ext cx="127001" cy="13554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440" name="Rectangle 8"/>
          <p:cNvSpPr/>
          <p:nvPr/>
        </p:nvSpPr>
        <p:spPr>
          <a:xfrm>
            <a:off x="148872" y="995527"/>
            <a:ext cx="4826083" cy="5402474"/>
          </a:xfrm>
          <a:prstGeom prst="rect">
            <a:avLst/>
          </a:prstGeom>
          <a:solidFill>
            <a:srgbClr val="FFFFFF"/>
          </a:solidFill>
          <a:ln w="12700">
            <a:solidFill>
              <a:schemeClr val="accent4"/>
            </a:solidFill>
            <a:miter/>
          </a:ln>
        </p:spPr>
        <p:txBody>
          <a:bodyPr lIns="0" tIns="0" rIns="0" bIns="0"/>
          <a:lstStyle/>
          <a:p>
            <a:pPr>
              <a:defRPr sz="1200">
                <a:latin typeface="微軟正黑體"/>
                <a:ea typeface="微軟正黑體"/>
                <a:cs typeface="微軟正黑體"/>
                <a:sym typeface="微軟正黑體"/>
              </a:defRPr>
            </a:pPr>
            <a:endParaRPr/>
          </a:p>
        </p:txBody>
      </p:sp>
      <p:sp>
        <p:nvSpPr>
          <p:cNvPr id="441" name="Titel 1"/>
          <p:cNvSpPr>
            <a:spLocks noGrp="1"/>
          </p:cNvSpPr>
          <p:nvPr>
            <p:ph type="title"/>
          </p:nvPr>
        </p:nvSpPr>
        <p:spPr>
          <a:xfrm>
            <a:off x="119140" y="230214"/>
            <a:ext cx="8618537" cy="307777"/>
          </a:xfrm>
          <a:prstGeom prst="rect">
            <a:avLst/>
          </a:prstGeom>
        </p:spPr>
        <p:txBody>
          <a:bodyPr/>
          <a:lstStyle>
            <a:lvl1pPr defTabSz="772619">
              <a:defRPr sz="1740">
                <a:latin typeface="微軟正黑體"/>
                <a:ea typeface="微軟正黑體"/>
                <a:cs typeface="微軟正黑體"/>
                <a:sym typeface="微軟正黑體"/>
              </a:defRPr>
            </a:lvl1pPr>
          </a:lstStyle>
          <a:p>
            <a:r>
              <a:t>   自然語言處理</a:t>
            </a:r>
          </a:p>
        </p:txBody>
      </p:sp>
      <p:sp>
        <p:nvSpPr>
          <p:cNvPr id="442" name="Rechteck 25"/>
          <p:cNvSpPr/>
          <p:nvPr/>
        </p:nvSpPr>
        <p:spPr>
          <a:xfrm>
            <a:off x="269672" y="798161"/>
            <a:ext cx="2708040" cy="349702"/>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6000" tIns="36000" rIns="36000" bIns="36000">
            <a:spAutoFit/>
          </a:bodyPr>
          <a:lstStyle>
            <a:lvl1pPr>
              <a:spcBef>
                <a:spcPts val="1000"/>
              </a:spcBef>
              <a:defRPr sz="1800" b="1">
                <a:latin typeface="微軟正黑體"/>
                <a:ea typeface="微軟正黑體"/>
                <a:cs typeface="微軟正黑體"/>
                <a:sym typeface="微軟正黑體"/>
              </a:defRPr>
            </a:lvl1pPr>
          </a:lstStyle>
          <a:p>
            <a:r>
              <a:rPr lang="en-US" dirty="0"/>
              <a:t>w</a:t>
            </a:r>
            <a:r>
              <a:rPr dirty="0" smtClean="0"/>
              <a:t>ord2vec</a:t>
            </a:r>
            <a:r>
              <a:rPr lang="en-US" altLang="zh-TW" dirty="0" smtClean="0"/>
              <a:t>(</a:t>
            </a:r>
            <a:r>
              <a:rPr lang="zh-TW" altLang="en-US" dirty="0" smtClean="0"/>
              <a:t>非監督式學習</a:t>
            </a:r>
            <a:r>
              <a:rPr lang="en-US" altLang="zh-TW" dirty="0" smtClean="0"/>
              <a:t>)</a:t>
            </a:r>
            <a:endParaRPr dirty="0"/>
          </a:p>
        </p:txBody>
      </p:sp>
      <p:grpSp>
        <p:nvGrpSpPr>
          <p:cNvPr id="449" name="Gruppieren 27"/>
          <p:cNvGrpSpPr/>
          <p:nvPr/>
        </p:nvGrpSpPr>
        <p:grpSpPr>
          <a:xfrm>
            <a:off x="4451237" y="1173870"/>
            <a:ext cx="3957732" cy="1820903"/>
            <a:chOff x="0" y="0"/>
            <a:chExt cx="3957730" cy="1820901"/>
          </a:xfrm>
        </p:grpSpPr>
        <p:grpSp>
          <p:nvGrpSpPr>
            <p:cNvPr id="445" name="Rectangle 7"/>
            <p:cNvGrpSpPr/>
            <p:nvPr/>
          </p:nvGrpSpPr>
          <p:grpSpPr>
            <a:xfrm>
              <a:off x="0" y="0"/>
              <a:ext cx="3954601" cy="359919"/>
              <a:chOff x="0" y="0"/>
              <a:chExt cx="3954600" cy="359918"/>
            </a:xfrm>
          </p:grpSpPr>
          <p:sp>
            <p:nvSpPr>
              <p:cNvPr id="443"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444" name="簡介"/>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簡介</a:t>
                </a:r>
              </a:p>
            </p:txBody>
          </p:sp>
        </p:grpSp>
        <p:grpSp>
          <p:nvGrpSpPr>
            <p:cNvPr id="448" name="Rectangle 8"/>
            <p:cNvGrpSpPr/>
            <p:nvPr/>
          </p:nvGrpSpPr>
          <p:grpSpPr>
            <a:xfrm>
              <a:off x="3126" y="271499"/>
              <a:ext cx="3954604" cy="1549402"/>
              <a:chOff x="-1" y="0"/>
              <a:chExt cx="3954602" cy="1549401"/>
            </a:xfrm>
          </p:grpSpPr>
          <p:sp>
            <p:nvSpPr>
              <p:cNvPr id="446"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447" name="word2vec 是 Google 的一個開源工具，能夠根據輸入的「詞的集合」計算出詞與詞之間的距離。"/>
              <p:cNvSpPr/>
              <p:nvPr/>
            </p:nvSpPr>
            <p:spPr>
              <a:xfrm>
                <a:off x="-1" y="0"/>
                <a:ext cx="3954602" cy="154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rPr lang="en-US" altLang="zh-TW" dirty="0" smtClean="0"/>
                  <a:t>word2vec </a:t>
                </a:r>
                <a:r>
                  <a:rPr lang="zh-TW" altLang="en-US" dirty="0"/>
                  <a:t>是 </a:t>
                </a:r>
                <a:r>
                  <a:rPr lang="en-US" altLang="zh-TW" dirty="0"/>
                  <a:t>Google </a:t>
                </a:r>
                <a:r>
                  <a:rPr lang="zh-TW" altLang="en-US" dirty="0"/>
                  <a:t>的一個開源工具，能夠根據輸入的「詞的集合」計算出詞與詞之間的距離。</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endParaRPr dirty="0"/>
              </a:p>
            </p:txBody>
          </p:sp>
        </p:grpSp>
      </p:grpSp>
      <p:grpSp>
        <p:nvGrpSpPr>
          <p:cNvPr id="456" name="Gruppieren 31"/>
          <p:cNvGrpSpPr/>
          <p:nvPr/>
        </p:nvGrpSpPr>
        <p:grpSpPr>
          <a:xfrm>
            <a:off x="4451237" y="2430759"/>
            <a:ext cx="3954602" cy="1235250"/>
            <a:chOff x="0" y="0"/>
            <a:chExt cx="3954600" cy="1235249"/>
          </a:xfrm>
        </p:grpSpPr>
        <p:grpSp>
          <p:nvGrpSpPr>
            <p:cNvPr id="452" name="Rectangle 7"/>
            <p:cNvGrpSpPr/>
            <p:nvPr/>
          </p:nvGrpSpPr>
          <p:grpSpPr>
            <a:xfrm>
              <a:off x="0" y="0"/>
              <a:ext cx="3954601" cy="359919"/>
              <a:chOff x="0" y="0"/>
              <a:chExt cx="3954600" cy="359918"/>
            </a:xfrm>
          </p:grpSpPr>
          <p:sp>
            <p:nvSpPr>
              <p:cNvPr id="450"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451" name="形式"/>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形式</a:t>
                </a:r>
              </a:p>
            </p:txBody>
          </p:sp>
        </p:grpSp>
        <p:grpSp>
          <p:nvGrpSpPr>
            <p:cNvPr id="455" name="Rectangle 8"/>
            <p:cNvGrpSpPr/>
            <p:nvPr/>
          </p:nvGrpSpPr>
          <p:grpSpPr>
            <a:xfrm>
              <a:off x="0" y="271362"/>
              <a:ext cx="3954601" cy="963888"/>
              <a:chOff x="0" y="0"/>
              <a:chExt cx="3954600" cy="963886"/>
            </a:xfrm>
          </p:grpSpPr>
          <p:sp>
            <p:nvSpPr>
              <p:cNvPr id="453"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454" name="它將「字詞」轉換成「向量」形式，可以把對文本內容的處理簡化為向量空間中的向量運算，計算出向量空間上的相似度，來表示文本語義上的相似度。"/>
              <p:cNvSpPr/>
              <p:nvPr/>
            </p:nvSpPr>
            <p:spPr>
              <a:xfrm>
                <a:off x="-1" y="0"/>
                <a:ext cx="3954602"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它將</a:t>
                </a:r>
                <a:r>
                  <a:rPr b="1"/>
                  <a:t>「字詞」</a:t>
                </a:r>
                <a:r>
                  <a:t>轉換成</a:t>
                </a:r>
                <a:r>
                  <a:rPr b="1"/>
                  <a:t>「向量」</a:t>
                </a:r>
                <a:r>
                  <a:t>形式，可以把對文本內容的處理簡化為向量空間中的向量運算，計算出向量空間上的相似度，來表示文本語義上的相似度。</a:t>
                </a:r>
              </a:p>
            </p:txBody>
          </p:sp>
        </p:grpSp>
      </p:grpSp>
      <p:grpSp>
        <p:nvGrpSpPr>
          <p:cNvPr id="463" name="Gruppieren 35"/>
          <p:cNvGrpSpPr/>
          <p:nvPr/>
        </p:nvGrpSpPr>
        <p:grpSpPr>
          <a:xfrm>
            <a:off x="4451237" y="3687512"/>
            <a:ext cx="3954602" cy="1235252"/>
            <a:chOff x="0" y="0"/>
            <a:chExt cx="3954600" cy="1235251"/>
          </a:xfrm>
        </p:grpSpPr>
        <p:grpSp>
          <p:nvGrpSpPr>
            <p:cNvPr id="459" name="Rectangle 7"/>
            <p:cNvGrpSpPr/>
            <p:nvPr/>
          </p:nvGrpSpPr>
          <p:grpSpPr>
            <a:xfrm>
              <a:off x="0" y="0"/>
              <a:ext cx="3954601" cy="359919"/>
              <a:chOff x="0" y="0"/>
              <a:chExt cx="3954600" cy="359918"/>
            </a:xfrm>
          </p:grpSpPr>
          <p:sp>
            <p:nvSpPr>
              <p:cNvPr id="457"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458" name="計算"/>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計算</a:t>
                </a:r>
              </a:p>
            </p:txBody>
          </p:sp>
        </p:grpSp>
        <p:grpSp>
          <p:nvGrpSpPr>
            <p:cNvPr id="462" name="Rectangle 8"/>
            <p:cNvGrpSpPr/>
            <p:nvPr/>
          </p:nvGrpSpPr>
          <p:grpSpPr>
            <a:xfrm>
              <a:off x="0" y="271364"/>
              <a:ext cx="3954601" cy="963888"/>
              <a:chOff x="0" y="0"/>
              <a:chExt cx="3954600" cy="963886"/>
            </a:xfrm>
          </p:grpSpPr>
          <p:sp>
            <p:nvSpPr>
              <p:cNvPr id="460"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pPr>
                <a:endParaRPr/>
              </a:p>
            </p:txBody>
          </p:sp>
          <p:sp>
            <p:nvSpPr>
              <p:cNvPr id="461" name="word2vec 計算的是餘弦值 (cosine)，距離範圍為 0–1 之間，值越大代表兩個詞關聯度越高。"/>
              <p:cNvSpPr/>
              <p:nvPr/>
            </p:nvSpPr>
            <p:spPr>
              <a:xfrm>
                <a:off x="-1" y="0"/>
                <a:ext cx="395460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word2vec 計算的是</a:t>
                </a:r>
                <a:r>
                  <a:rPr b="1"/>
                  <a:t>餘弦值 </a:t>
                </a:r>
                <a:r>
                  <a:t>(cosine)，距離範圍為 0–1 之間，值越大代表兩個詞</a:t>
                </a:r>
                <a:r>
                  <a:rPr b="1"/>
                  <a:t>關聯度</a:t>
                </a:r>
                <a:r>
                  <a:t>越高。</a:t>
                </a:r>
              </a:p>
            </p:txBody>
          </p:sp>
        </p:grpSp>
      </p:grpSp>
      <p:grpSp>
        <p:nvGrpSpPr>
          <p:cNvPr id="470" name="Gruppieren 38"/>
          <p:cNvGrpSpPr/>
          <p:nvPr/>
        </p:nvGrpSpPr>
        <p:grpSpPr>
          <a:xfrm>
            <a:off x="4451237" y="4944266"/>
            <a:ext cx="3954602" cy="1235252"/>
            <a:chOff x="0" y="0"/>
            <a:chExt cx="3954600" cy="1235251"/>
          </a:xfrm>
        </p:grpSpPr>
        <p:grpSp>
          <p:nvGrpSpPr>
            <p:cNvPr id="466" name="Rectangle 7"/>
            <p:cNvGrpSpPr/>
            <p:nvPr/>
          </p:nvGrpSpPr>
          <p:grpSpPr>
            <a:xfrm>
              <a:off x="0" y="0"/>
              <a:ext cx="3954601" cy="359919"/>
              <a:chOff x="0" y="0"/>
              <a:chExt cx="3954600" cy="359918"/>
            </a:xfrm>
          </p:grpSpPr>
          <p:sp>
            <p:nvSpPr>
              <p:cNvPr id="464"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465" name="詞向量"/>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詞向量</a:t>
                </a:r>
              </a:p>
            </p:txBody>
          </p:sp>
        </p:grpSp>
        <p:grpSp>
          <p:nvGrpSpPr>
            <p:cNvPr id="469" name="Rectangle 8"/>
            <p:cNvGrpSpPr/>
            <p:nvPr/>
          </p:nvGrpSpPr>
          <p:grpSpPr>
            <a:xfrm>
              <a:off x="0" y="271364"/>
              <a:ext cx="3954601" cy="963888"/>
              <a:chOff x="0" y="0"/>
              <a:chExt cx="3954600" cy="963886"/>
            </a:xfrm>
          </p:grpSpPr>
          <p:sp>
            <p:nvSpPr>
              <p:cNvPr id="467"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468" name="詞向量：用 Distributed Representation 表示詞，通常也被稱為「Word Representation」或「Word Embedding」。"/>
              <p:cNvSpPr/>
              <p:nvPr/>
            </p:nvSpPr>
            <p:spPr>
              <a:xfrm>
                <a:off x="-1" y="0"/>
                <a:ext cx="395460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rPr b="1"/>
                  <a:t>詞向量</a:t>
                </a:r>
                <a:r>
                  <a:t>：用 Distributed Representation 表示詞，通常也被稱為「Word Representation」或「Word Embedding」。</a:t>
                </a:r>
              </a:p>
            </p:txBody>
          </p:sp>
        </p:grpSp>
      </p:grpSp>
      <p:pic>
        <p:nvPicPr>
          <p:cNvPr id="471" name="螢幕快照 2018-06-04 上午11.33.11.png" descr="螢幕快照 2018-06-04 上午11.33.11.png"/>
          <p:cNvPicPr>
            <a:picLocks noChangeAspect="1"/>
          </p:cNvPicPr>
          <p:nvPr/>
        </p:nvPicPr>
        <p:blipFill>
          <a:blip r:embed="rId2">
            <a:extLst/>
          </a:blip>
          <a:stretch>
            <a:fillRect/>
          </a:stretch>
        </p:blipFill>
        <p:spPr>
          <a:xfrm>
            <a:off x="369538" y="2455223"/>
            <a:ext cx="3710245" cy="212995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lide Number"/>
          <p:cNvSpPr>
            <a:spLocks noGrp="1"/>
          </p:cNvSpPr>
          <p:nvPr>
            <p:ph type="sldNum" sz="quarter" idx="2"/>
          </p:nvPr>
        </p:nvSpPr>
        <p:spPr>
          <a:xfrm>
            <a:off x="8545513" y="6444152"/>
            <a:ext cx="127001" cy="13554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474" name="Rectangle 8"/>
          <p:cNvSpPr/>
          <p:nvPr/>
        </p:nvSpPr>
        <p:spPr>
          <a:xfrm>
            <a:off x="148872" y="982827"/>
            <a:ext cx="4826083" cy="5402474"/>
          </a:xfrm>
          <a:prstGeom prst="rect">
            <a:avLst/>
          </a:prstGeom>
          <a:solidFill>
            <a:srgbClr val="FFFFFF"/>
          </a:solidFill>
          <a:ln w="12700">
            <a:solidFill>
              <a:schemeClr val="accent4"/>
            </a:solidFill>
            <a:miter/>
          </a:ln>
        </p:spPr>
        <p:txBody>
          <a:bodyPr lIns="0" tIns="0" rIns="0" bIns="0"/>
          <a:lstStyle/>
          <a:p>
            <a:pPr>
              <a:defRPr sz="1200">
                <a:latin typeface="微軟正黑體"/>
                <a:ea typeface="微軟正黑體"/>
                <a:cs typeface="微軟正黑體"/>
                <a:sym typeface="微軟正黑體"/>
              </a:defRPr>
            </a:pPr>
            <a:endParaRPr/>
          </a:p>
        </p:txBody>
      </p:sp>
      <p:sp>
        <p:nvSpPr>
          <p:cNvPr id="475" name="Titel 1"/>
          <p:cNvSpPr>
            <a:spLocks noGrp="1"/>
          </p:cNvSpPr>
          <p:nvPr>
            <p:ph type="title"/>
          </p:nvPr>
        </p:nvSpPr>
        <p:spPr>
          <a:xfrm>
            <a:off x="119140" y="230214"/>
            <a:ext cx="8618537" cy="307777"/>
          </a:xfrm>
          <a:prstGeom prst="rect">
            <a:avLst/>
          </a:prstGeom>
        </p:spPr>
        <p:txBody>
          <a:bodyPr/>
          <a:lstStyle>
            <a:lvl1pPr defTabSz="772619">
              <a:defRPr sz="1740">
                <a:latin typeface="微軟正黑體"/>
                <a:ea typeface="微軟正黑體"/>
                <a:cs typeface="微軟正黑體"/>
                <a:sym typeface="微軟正黑體"/>
              </a:defRPr>
            </a:lvl1pPr>
          </a:lstStyle>
          <a:p>
            <a:r>
              <a:t>   自然語言處理</a:t>
            </a:r>
          </a:p>
        </p:txBody>
      </p:sp>
      <p:sp>
        <p:nvSpPr>
          <p:cNvPr id="476" name="Rechteck 25"/>
          <p:cNvSpPr/>
          <p:nvPr/>
        </p:nvSpPr>
        <p:spPr>
          <a:xfrm>
            <a:off x="269672" y="798161"/>
            <a:ext cx="2329066" cy="3895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6000" tIns="36000" rIns="36000" bIns="36000">
            <a:spAutoFit/>
          </a:bodyPr>
          <a:lstStyle>
            <a:lvl1pPr>
              <a:spcBef>
                <a:spcPts val="1000"/>
              </a:spcBef>
              <a:defRPr sz="1800" b="1">
                <a:latin typeface="微軟正黑體"/>
                <a:ea typeface="微軟正黑體"/>
                <a:cs typeface="微軟正黑體"/>
                <a:sym typeface="微軟正黑體"/>
              </a:defRPr>
            </a:lvl1pPr>
          </a:lstStyle>
          <a:p>
            <a:r>
              <a:t>word2vec實作PART1</a:t>
            </a:r>
          </a:p>
        </p:txBody>
      </p:sp>
      <p:grpSp>
        <p:nvGrpSpPr>
          <p:cNvPr id="483" name="Gruppieren 27"/>
          <p:cNvGrpSpPr/>
          <p:nvPr/>
        </p:nvGrpSpPr>
        <p:grpSpPr>
          <a:xfrm>
            <a:off x="4451237" y="1173870"/>
            <a:ext cx="3957730" cy="1820901"/>
            <a:chOff x="0" y="0"/>
            <a:chExt cx="3957728" cy="1820899"/>
          </a:xfrm>
        </p:grpSpPr>
        <p:grpSp>
          <p:nvGrpSpPr>
            <p:cNvPr id="479" name="Rectangle 7"/>
            <p:cNvGrpSpPr/>
            <p:nvPr/>
          </p:nvGrpSpPr>
          <p:grpSpPr>
            <a:xfrm>
              <a:off x="0" y="0"/>
              <a:ext cx="3954601" cy="359919"/>
              <a:chOff x="0" y="0"/>
              <a:chExt cx="3954600" cy="359918"/>
            </a:xfrm>
          </p:grpSpPr>
          <p:sp>
            <p:nvSpPr>
              <p:cNvPr id="477"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478" name="資料集"/>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資料集</a:t>
                </a:r>
              </a:p>
            </p:txBody>
          </p:sp>
        </p:grpSp>
        <p:grpSp>
          <p:nvGrpSpPr>
            <p:cNvPr id="482" name="Rectangle 8"/>
            <p:cNvGrpSpPr/>
            <p:nvPr/>
          </p:nvGrpSpPr>
          <p:grpSpPr>
            <a:xfrm>
              <a:off x="3127" y="271499"/>
              <a:ext cx="3954602" cy="1549401"/>
              <a:chOff x="0" y="0"/>
              <a:chExt cx="3954600" cy="1549400"/>
            </a:xfrm>
          </p:grpSpPr>
          <p:sp>
            <p:nvSpPr>
              <p:cNvPr id="480"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481" name="搜狗實驗室的新聞文本 (完整版 648MB、tar.gz 格式)；建議第一次使用迷你版 ( 110KB )，下載 tar.gz 格式的資料集。"/>
              <p:cNvSpPr/>
              <p:nvPr/>
            </p:nvSpPr>
            <p:spPr>
              <a:xfrm>
                <a:off x="-1" y="0"/>
                <a:ext cx="3954602" cy="154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搜狗實驗室的新聞文本 (完整版 648MB、tar.gz 格式)；建議第一次使用迷你版 ( 110KB )，下載 tar.gz 格式的資料集。</a:t>
                </a:r>
              </a:p>
            </p:txBody>
          </p:sp>
        </p:grpSp>
      </p:grpSp>
      <p:grpSp>
        <p:nvGrpSpPr>
          <p:cNvPr id="490" name="Gruppieren 31"/>
          <p:cNvGrpSpPr/>
          <p:nvPr/>
        </p:nvGrpSpPr>
        <p:grpSpPr>
          <a:xfrm>
            <a:off x="4451237" y="2430759"/>
            <a:ext cx="3954602" cy="1235250"/>
            <a:chOff x="0" y="0"/>
            <a:chExt cx="3954600" cy="1235249"/>
          </a:xfrm>
        </p:grpSpPr>
        <p:grpSp>
          <p:nvGrpSpPr>
            <p:cNvPr id="486" name="Rectangle 7"/>
            <p:cNvGrpSpPr/>
            <p:nvPr/>
          </p:nvGrpSpPr>
          <p:grpSpPr>
            <a:xfrm>
              <a:off x="0" y="0"/>
              <a:ext cx="3954601" cy="359919"/>
              <a:chOff x="0" y="0"/>
              <a:chExt cx="3954600" cy="359918"/>
            </a:xfrm>
          </p:grpSpPr>
          <p:sp>
            <p:nvSpPr>
              <p:cNvPr id="484"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485" name="步驟PART1"/>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步驟PART1</a:t>
                </a:r>
              </a:p>
            </p:txBody>
          </p:sp>
        </p:grpSp>
        <p:grpSp>
          <p:nvGrpSpPr>
            <p:cNvPr id="489" name="Rectangle 8"/>
            <p:cNvGrpSpPr/>
            <p:nvPr/>
          </p:nvGrpSpPr>
          <p:grpSpPr>
            <a:xfrm>
              <a:off x="0" y="271362"/>
              <a:ext cx="3954601" cy="963888"/>
              <a:chOff x="0" y="0"/>
              <a:chExt cx="3954600" cy="963886"/>
            </a:xfrm>
          </p:grpSpPr>
          <p:sp>
            <p:nvSpPr>
              <p:cNvPr id="487"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488" name="安裝套件＋資料格式轉換…"/>
              <p:cNvSpPr/>
              <p:nvPr/>
            </p:nvSpPr>
            <p:spPr>
              <a:xfrm>
                <a:off x="-1" y="0"/>
                <a:ext cx="3954602" cy="711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安裝套件＋資料格式轉換</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所需安裝套件：</a:t>
                </a:r>
                <a:r>
                  <a:rPr u="sng">
                    <a:solidFill>
                      <a:schemeClr val="accent3"/>
                    </a:solidFill>
                    <a:uFill>
                      <a:solidFill>
                        <a:schemeClr val="accent3"/>
                      </a:solidFill>
                    </a:uFill>
                    <a:hlinkClick r:id="rId2"/>
                  </a:rPr>
                  <a:t>jieba</a:t>
                </a:r>
                <a:r>
                  <a:t>、</a:t>
                </a:r>
                <a:r>
                  <a:rPr u="sng">
                    <a:solidFill>
                      <a:schemeClr val="accent3"/>
                    </a:solidFill>
                    <a:uFill>
                      <a:solidFill>
                        <a:schemeClr val="accent3"/>
                      </a:solidFill>
                    </a:uFill>
                    <a:hlinkClick r:id="rId3"/>
                  </a:rPr>
                  <a:t>word2vec</a:t>
                </a:r>
                <a:r>
                  <a:t>、</a:t>
                </a:r>
                <a:r>
                  <a:rPr u="sng">
                    <a:solidFill>
                      <a:schemeClr val="accent3"/>
                    </a:solidFill>
                    <a:uFill>
                      <a:solidFill>
                        <a:schemeClr val="accent3"/>
                      </a:solidFill>
                    </a:uFill>
                    <a:hlinkClick r:id="rId4"/>
                  </a:rPr>
                  <a:t>sklearn</a:t>
                </a:r>
                <a:r>
                  <a:t>、</a:t>
                </a:r>
                <a:r>
                  <a:rPr u="sng">
                    <a:solidFill>
                      <a:schemeClr val="accent3"/>
                    </a:solidFill>
                    <a:uFill>
                      <a:solidFill>
                        <a:schemeClr val="accent3"/>
                      </a:solidFill>
                    </a:uFill>
                    <a:hlinkClick r:id="rId5"/>
                  </a:rPr>
                  <a:t>hanziconv</a:t>
                </a:r>
                <a:r>
                  <a:t>(繁簡轉換)、</a:t>
                </a:r>
                <a:r>
                  <a:rPr u="sng">
                    <a:solidFill>
                      <a:schemeClr val="accent3"/>
                    </a:solidFill>
                    <a:uFill>
                      <a:solidFill>
                        <a:schemeClr val="accent3"/>
                      </a:solidFill>
                    </a:uFill>
                    <a:hlinkClick r:id="rId6"/>
                  </a:rPr>
                  <a:t>matplotlib</a:t>
                </a:r>
                <a:r>
                  <a:t>、下載 </a:t>
                </a:r>
                <a:r>
                  <a:rPr u="sng">
                    <a:solidFill>
                      <a:schemeClr val="accent3"/>
                    </a:solidFill>
                    <a:uFill>
                      <a:solidFill>
                        <a:schemeClr val="accent3"/>
                      </a:solidFill>
                    </a:uFill>
                    <a:hlinkClick r:id="rId7"/>
                  </a:rPr>
                  <a:t>wqy-microhei.ttc</a:t>
                </a:r>
                <a:r>
                  <a:t> (因中文的顯示需做特殊處理)</a:t>
                </a:r>
              </a:p>
            </p:txBody>
          </p:sp>
        </p:grpSp>
      </p:grpSp>
      <p:grpSp>
        <p:nvGrpSpPr>
          <p:cNvPr id="497" name="Gruppieren 35"/>
          <p:cNvGrpSpPr/>
          <p:nvPr/>
        </p:nvGrpSpPr>
        <p:grpSpPr>
          <a:xfrm>
            <a:off x="4451237" y="3687512"/>
            <a:ext cx="3954602" cy="1235252"/>
            <a:chOff x="0" y="0"/>
            <a:chExt cx="3954600" cy="1235251"/>
          </a:xfrm>
        </p:grpSpPr>
        <p:grpSp>
          <p:nvGrpSpPr>
            <p:cNvPr id="493" name="Rectangle 7"/>
            <p:cNvGrpSpPr/>
            <p:nvPr/>
          </p:nvGrpSpPr>
          <p:grpSpPr>
            <a:xfrm>
              <a:off x="0" y="0"/>
              <a:ext cx="3954601" cy="359919"/>
              <a:chOff x="0" y="0"/>
              <a:chExt cx="3954600" cy="359918"/>
            </a:xfrm>
          </p:grpSpPr>
          <p:sp>
            <p:nvSpPr>
              <p:cNvPr id="491"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492" name="步驟PART2"/>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步驟PART2</a:t>
                </a:r>
              </a:p>
            </p:txBody>
          </p:sp>
        </p:grpSp>
        <p:grpSp>
          <p:nvGrpSpPr>
            <p:cNvPr id="496" name="Rectangle 8"/>
            <p:cNvGrpSpPr/>
            <p:nvPr/>
          </p:nvGrpSpPr>
          <p:grpSpPr>
            <a:xfrm>
              <a:off x="0" y="271364"/>
              <a:ext cx="3954601" cy="963888"/>
              <a:chOff x="0" y="0"/>
              <a:chExt cx="3954600" cy="963886"/>
            </a:xfrm>
          </p:grpSpPr>
          <p:sp>
            <p:nvSpPr>
              <p:cNvPr id="494"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pPr>
                <a:endParaRPr/>
              </a:p>
            </p:txBody>
          </p:sp>
          <p:sp>
            <p:nvSpPr>
              <p:cNvPr id="495" name="斷詞與word2vec實現…"/>
              <p:cNvSpPr/>
              <p:nvPr/>
            </p:nvSpPr>
            <p:spPr>
              <a:xfrm>
                <a:off x="-1" y="0"/>
                <a:ext cx="3954602"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斷詞與word2vec實現</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採用jieba斷詞</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word2vec 轉成高維空間向量</a:t>
                </a:r>
              </a:p>
            </p:txBody>
          </p:sp>
        </p:grpSp>
      </p:grpSp>
      <p:grpSp>
        <p:nvGrpSpPr>
          <p:cNvPr id="504" name="Gruppieren 38"/>
          <p:cNvGrpSpPr/>
          <p:nvPr/>
        </p:nvGrpSpPr>
        <p:grpSpPr>
          <a:xfrm>
            <a:off x="4451237" y="4944266"/>
            <a:ext cx="3954602" cy="1235252"/>
            <a:chOff x="0" y="0"/>
            <a:chExt cx="3954600" cy="1235251"/>
          </a:xfrm>
        </p:grpSpPr>
        <p:grpSp>
          <p:nvGrpSpPr>
            <p:cNvPr id="500" name="Rectangle 7"/>
            <p:cNvGrpSpPr/>
            <p:nvPr/>
          </p:nvGrpSpPr>
          <p:grpSpPr>
            <a:xfrm>
              <a:off x="0" y="0"/>
              <a:ext cx="3954601" cy="359919"/>
              <a:chOff x="0" y="0"/>
              <a:chExt cx="3954600" cy="359918"/>
            </a:xfrm>
          </p:grpSpPr>
          <p:sp>
            <p:nvSpPr>
              <p:cNvPr id="498"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499" name="步驟PART3"/>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步驟PART3</a:t>
                </a:r>
              </a:p>
            </p:txBody>
          </p:sp>
        </p:grpSp>
        <p:grpSp>
          <p:nvGrpSpPr>
            <p:cNvPr id="503" name="Rectangle 8"/>
            <p:cNvGrpSpPr/>
            <p:nvPr/>
          </p:nvGrpSpPr>
          <p:grpSpPr>
            <a:xfrm>
              <a:off x="0" y="271364"/>
              <a:ext cx="3954601" cy="963888"/>
              <a:chOff x="0" y="0"/>
              <a:chExt cx="3954600" cy="963886"/>
            </a:xfrm>
          </p:grpSpPr>
          <p:sp>
            <p:nvSpPr>
              <p:cNvPr id="501"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502" name="將距離相近的詞以視覺化呈現…"/>
              <p:cNvSpPr/>
              <p:nvPr/>
            </p:nvSpPr>
            <p:spPr>
              <a:xfrm>
                <a:off x="-1" y="0"/>
                <a:ext cx="395460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將距離相近的詞以視覺化呈現</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做PCA降維</a:t>
                </a:r>
              </a:p>
            </p:txBody>
          </p:sp>
        </p:grpSp>
      </p:grpSp>
      <p:pic>
        <p:nvPicPr>
          <p:cNvPr id="505" name="螢幕快照 2018-06-04 下午1.33.02.png" descr="螢幕快照 2018-06-04 下午1.33.02.png"/>
          <p:cNvPicPr>
            <a:picLocks noChangeAspect="1"/>
          </p:cNvPicPr>
          <p:nvPr/>
        </p:nvPicPr>
        <p:blipFill>
          <a:blip r:embed="rId8">
            <a:extLst/>
          </a:blip>
          <a:stretch>
            <a:fillRect/>
          </a:stretch>
        </p:blipFill>
        <p:spPr>
          <a:xfrm>
            <a:off x="452297" y="2331375"/>
            <a:ext cx="3654069" cy="1899422"/>
          </a:xfrm>
          <a:prstGeom prst="rect">
            <a:avLst/>
          </a:prstGeom>
          <a:ln w="12700">
            <a:miter lim="400000"/>
          </a:ln>
        </p:spPr>
      </p:pic>
      <p:sp>
        <p:nvSpPr>
          <p:cNvPr id="506" name="取出&lt;content&gt; &lt;/content&gt; 之間的內容"/>
          <p:cNvSpPr/>
          <p:nvPr/>
        </p:nvSpPr>
        <p:spPr>
          <a:xfrm>
            <a:off x="438099" y="1930650"/>
            <a:ext cx="2653790" cy="307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2600"/>
                </a:solidFill>
              </a:defRPr>
            </a:lvl1pPr>
          </a:lstStyle>
          <a:p>
            <a:r>
              <a:t>取出&lt;content&gt; &lt;/content&gt; 之間的內容</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lide Number"/>
          <p:cNvSpPr>
            <a:spLocks noGrp="1"/>
          </p:cNvSpPr>
          <p:nvPr>
            <p:ph type="sldNum" sz="quarter" idx="2"/>
          </p:nvPr>
        </p:nvSpPr>
        <p:spPr>
          <a:xfrm>
            <a:off x="8545513" y="6444152"/>
            <a:ext cx="127001" cy="13554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509" name="Rectangle 8"/>
          <p:cNvSpPr/>
          <p:nvPr/>
        </p:nvSpPr>
        <p:spPr>
          <a:xfrm>
            <a:off x="148872" y="970127"/>
            <a:ext cx="4826083" cy="5402474"/>
          </a:xfrm>
          <a:prstGeom prst="rect">
            <a:avLst/>
          </a:prstGeom>
          <a:solidFill>
            <a:srgbClr val="FFFFFF"/>
          </a:solidFill>
          <a:ln w="12700">
            <a:solidFill>
              <a:schemeClr val="accent4"/>
            </a:solidFill>
            <a:miter/>
          </a:ln>
        </p:spPr>
        <p:txBody>
          <a:bodyPr lIns="0" tIns="0" rIns="0" bIns="0"/>
          <a:lstStyle/>
          <a:p>
            <a:pPr>
              <a:defRPr sz="1200">
                <a:latin typeface="微軟正黑體"/>
                <a:ea typeface="微軟正黑體"/>
                <a:cs typeface="微軟正黑體"/>
                <a:sym typeface="微軟正黑體"/>
              </a:defRPr>
            </a:pPr>
            <a:endParaRPr/>
          </a:p>
        </p:txBody>
      </p:sp>
      <p:sp>
        <p:nvSpPr>
          <p:cNvPr id="510" name="Titel 1"/>
          <p:cNvSpPr>
            <a:spLocks noGrp="1"/>
          </p:cNvSpPr>
          <p:nvPr>
            <p:ph type="title"/>
          </p:nvPr>
        </p:nvSpPr>
        <p:spPr>
          <a:xfrm>
            <a:off x="119140" y="230214"/>
            <a:ext cx="8618537" cy="307777"/>
          </a:xfrm>
          <a:prstGeom prst="rect">
            <a:avLst/>
          </a:prstGeom>
        </p:spPr>
        <p:txBody>
          <a:bodyPr/>
          <a:lstStyle>
            <a:lvl1pPr defTabSz="772619">
              <a:defRPr sz="1740">
                <a:latin typeface="微軟正黑體"/>
                <a:ea typeface="微軟正黑體"/>
                <a:cs typeface="微軟正黑體"/>
                <a:sym typeface="微軟正黑體"/>
              </a:defRPr>
            </a:lvl1pPr>
          </a:lstStyle>
          <a:p>
            <a:r>
              <a:t>   自然語言處理</a:t>
            </a:r>
          </a:p>
        </p:txBody>
      </p:sp>
      <p:sp>
        <p:nvSpPr>
          <p:cNvPr id="511" name="Rechteck 25"/>
          <p:cNvSpPr/>
          <p:nvPr/>
        </p:nvSpPr>
        <p:spPr>
          <a:xfrm>
            <a:off x="269672" y="798161"/>
            <a:ext cx="2329066" cy="3895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6000" tIns="36000" rIns="36000" bIns="36000">
            <a:spAutoFit/>
          </a:bodyPr>
          <a:lstStyle>
            <a:lvl1pPr>
              <a:spcBef>
                <a:spcPts val="1000"/>
              </a:spcBef>
              <a:defRPr sz="1800" b="1">
                <a:latin typeface="微軟正黑體"/>
                <a:ea typeface="微軟正黑體"/>
                <a:cs typeface="微軟正黑體"/>
                <a:sym typeface="微軟正黑體"/>
              </a:defRPr>
            </a:lvl1pPr>
          </a:lstStyle>
          <a:p>
            <a:r>
              <a:t>word2vec實作PART2</a:t>
            </a:r>
          </a:p>
        </p:txBody>
      </p:sp>
      <p:grpSp>
        <p:nvGrpSpPr>
          <p:cNvPr id="518" name="Gruppieren 27"/>
          <p:cNvGrpSpPr/>
          <p:nvPr/>
        </p:nvGrpSpPr>
        <p:grpSpPr>
          <a:xfrm>
            <a:off x="4451237" y="1173870"/>
            <a:ext cx="3957730" cy="1820901"/>
            <a:chOff x="0" y="0"/>
            <a:chExt cx="3957728" cy="1820899"/>
          </a:xfrm>
        </p:grpSpPr>
        <p:grpSp>
          <p:nvGrpSpPr>
            <p:cNvPr id="514" name="Rectangle 7"/>
            <p:cNvGrpSpPr/>
            <p:nvPr/>
          </p:nvGrpSpPr>
          <p:grpSpPr>
            <a:xfrm>
              <a:off x="0" y="0"/>
              <a:ext cx="3954601" cy="359919"/>
              <a:chOff x="0" y="0"/>
              <a:chExt cx="3954600" cy="359918"/>
            </a:xfrm>
          </p:grpSpPr>
          <p:sp>
            <p:nvSpPr>
              <p:cNvPr id="512"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13" name="資料集"/>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資料集</a:t>
                </a:r>
              </a:p>
            </p:txBody>
          </p:sp>
        </p:grpSp>
        <p:grpSp>
          <p:nvGrpSpPr>
            <p:cNvPr id="517" name="Rectangle 8"/>
            <p:cNvGrpSpPr/>
            <p:nvPr/>
          </p:nvGrpSpPr>
          <p:grpSpPr>
            <a:xfrm>
              <a:off x="3127" y="271499"/>
              <a:ext cx="3954602" cy="1549401"/>
              <a:chOff x="0" y="0"/>
              <a:chExt cx="3954600" cy="1549400"/>
            </a:xfrm>
          </p:grpSpPr>
          <p:sp>
            <p:nvSpPr>
              <p:cNvPr id="515"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516" name="搜狗實驗室的新聞文本 (完整版 648MB、tar.gz 格式)；建議第一次使用迷你版 ( 110KB )，下載 tar.gz 格式的資料集。"/>
              <p:cNvSpPr/>
              <p:nvPr/>
            </p:nvSpPr>
            <p:spPr>
              <a:xfrm>
                <a:off x="-1" y="0"/>
                <a:ext cx="3954602" cy="154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搜狗實驗室的新聞文本 (完整版 648MB、tar.gz 格式)；建議第一次使用迷你版 ( 110KB )，下載 tar.gz 格式的資料集。</a:t>
                </a:r>
              </a:p>
            </p:txBody>
          </p:sp>
        </p:grpSp>
      </p:grpSp>
      <p:grpSp>
        <p:nvGrpSpPr>
          <p:cNvPr id="525" name="Gruppieren 31"/>
          <p:cNvGrpSpPr/>
          <p:nvPr/>
        </p:nvGrpSpPr>
        <p:grpSpPr>
          <a:xfrm>
            <a:off x="4451237" y="2430759"/>
            <a:ext cx="3954602" cy="1235250"/>
            <a:chOff x="0" y="0"/>
            <a:chExt cx="3954600" cy="1235249"/>
          </a:xfrm>
        </p:grpSpPr>
        <p:grpSp>
          <p:nvGrpSpPr>
            <p:cNvPr id="521" name="Rectangle 7"/>
            <p:cNvGrpSpPr/>
            <p:nvPr/>
          </p:nvGrpSpPr>
          <p:grpSpPr>
            <a:xfrm>
              <a:off x="0" y="0"/>
              <a:ext cx="3954601" cy="359919"/>
              <a:chOff x="0" y="0"/>
              <a:chExt cx="3954600" cy="359918"/>
            </a:xfrm>
          </p:grpSpPr>
          <p:sp>
            <p:nvSpPr>
              <p:cNvPr id="519"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20" name="步驟PART1"/>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步驟PART1</a:t>
                </a:r>
              </a:p>
            </p:txBody>
          </p:sp>
        </p:grpSp>
        <p:grpSp>
          <p:nvGrpSpPr>
            <p:cNvPr id="524" name="Rectangle 8"/>
            <p:cNvGrpSpPr/>
            <p:nvPr/>
          </p:nvGrpSpPr>
          <p:grpSpPr>
            <a:xfrm>
              <a:off x="0" y="271362"/>
              <a:ext cx="3954601" cy="963888"/>
              <a:chOff x="0" y="0"/>
              <a:chExt cx="3954600" cy="963886"/>
            </a:xfrm>
          </p:grpSpPr>
          <p:sp>
            <p:nvSpPr>
              <p:cNvPr id="522"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523" name="安裝套件＋資料格式轉換…"/>
              <p:cNvSpPr/>
              <p:nvPr/>
            </p:nvSpPr>
            <p:spPr>
              <a:xfrm>
                <a:off x="-1" y="0"/>
                <a:ext cx="3954602" cy="711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安裝套件＋資料格式轉換</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所需安裝套件：</a:t>
                </a:r>
                <a:r>
                  <a:rPr u="sng">
                    <a:solidFill>
                      <a:schemeClr val="accent3"/>
                    </a:solidFill>
                    <a:uFill>
                      <a:solidFill>
                        <a:schemeClr val="accent3"/>
                      </a:solidFill>
                    </a:uFill>
                    <a:hlinkClick r:id="rId2"/>
                  </a:rPr>
                  <a:t>jieba</a:t>
                </a:r>
                <a:r>
                  <a:t>、</a:t>
                </a:r>
                <a:r>
                  <a:rPr u="sng">
                    <a:solidFill>
                      <a:schemeClr val="accent3"/>
                    </a:solidFill>
                    <a:uFill>
                      <a:solidFill>
                        <a:schemeClr val="accent3"/>
                      </a:solidFill>
                    </a:uFill>
                    <a:hlinkClick r:id="rId3"/>
                  </a:rPr>
                  <a:t>word2vec</a:t>
                </a:r>
                <a:r>
                  <a:t>、</a:t>
                </a:r>
                <a:r>
                  <a:rPr u="sng">
                    <a:solidFill>
                      <a:schemeClr val="accent3"/>
                    </a:solidFill>
                    <a:uFill>
                      <a:solidFill>
                        <a:schemeClr val="accent3"/>
                      </a:solidFill>
                    </a:uFill>
                    <a:hlinkClick r:id="rId4"/>
                  </a:rPr>
                  <a:t>sklearn</a:t>
                </a:r>
                <a:r>
                  <a:t>、</a:t>
                </a:r>
                <a:r>
                  <a:rPr u="sng">
                    <a:solidFill>
                      <a:schemeClr val="accent3"/>
                    </a:solidFill>
                    <a:uFill>
                      <a:solidFill>
                        <a:schemeClr val="accent3"/>
                      </a:solidFill>
                    </a:uFill>
                    <a:hlinkClick r:id="rId5"/>
                  </a:rPr>
                  <a:t>hanziconv</a:t>
                </a:r>
                <a:r>
                  <a:t>(繁簡轉換)、</a:t>
                </a:r>
                <a:r>
                  <a:rPr u="sng">
                    <a:solidFill>
                      <a:schemeClr val="accent3"/>
                    </a:solidFill>
                    <a:uFill>
                      <a:solidFill>
                        <a:schemeClr val="accent3"/>
                      </a:solidFill>
                    </a:uFill>
                    <a:hlinkClick r:id="rId6"/>
                  </a:rPr>
                  <a:t>matplotlib</a:t>
                </a:r>
                <a:r>
                  <a:t>、下載 </a:t>
                </a:r>
                <a:r>
                  <a:rPr u="sng">
                    <a:solidFill>
                      <a:schemeClr val="accent3"/>
                    </a:solidFill>
                    <a:uFill>
                      <a:solidFill>
                        <a:schemeClr val="accent3"/>
                      </a:solidFill>
                    </a:uFill>
                    <a:hlinkClick r:id="rId7"/>
                  </a:rPr>
                  <a:t>wqy-microhei.ttc</a:t>
                </a:r>
                <a:r>
                  <a:t> (因中文的顯示需做特殊處理)</a:t>
                </a:r>
              </a:p>
            </p:txBody>
          </p:sp>
        </p:grpSp>
      </p:grpSp>
      <p:grpSp>
        <p:nvGrpSpPr>
          <p:cNvPr id="532" name="Gruppieren 35"/>
          <p:cNvGrpSpPr/>
          <p:nvPr/>
        </p:nvGrpSpPr>
        <p:grpSpPr>
          <a:xfrm>
            <a:off x="4451237" y="3687512"/>
            <a:ext cx="3954602" cy="1235252"/>
            <a:chOff x="0" y="0"/>
            <a:chExt cx="3954600" cy="1235251"/>
          </a:xfrm>
        </p:grpSpPr>
        <p:grpSp>
          <p:nvGrpSpPr>
            <p:cNvPr id="528" name="Rectangle 7"/>
            <p:cNvGrpSpPr/>
            <p:nvPr/>
          </p:nvGrpSpPr>
          <p:grpSpPr>
            <a:xfrm>
              <a:off x="0" y="0"/>
              <a:ext cx="3954601" cy="359919"/>
              <a:chOff x="0" y="0"/>
              <a:chExt cx="3954600" cy="359918"/>
            </a:xfrm>
          </p:grpSpPr>
          <p:sp>
            <p:nvSpPr>
              <p:cNvPr id="526"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27" name="步驟PART2"/>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步驟PART2</a:t>
                </a:r>
              </a:p>
            </p:txBody>
          </p:sp>
        </p:grpSp>
        <p:grpSp>
          <p:nvGrpSpPr>
            <p:cNvPr id="531" name="Rectangle 8"/>
            <p:cNvGrpSpPr/>
            <p:nvPr/>
          </p:nvGrpSpPr>
          <p:grpSpPr>
            <a:xfrm>
              <a:off x="0" y="271364"/>
              <a:ext cx="3954601" cy="963888"/>
              <a:chOff x="0" y="0"/>
              <a:chExt cx="3954600" cy="963886"/>
            </a:xfrm>
          </p:grpSpPr>
          <p:sp>
            <p:nvSpPr>
              <p:cNvPr id="529"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pPr>
                <a:endParaRPr/>
              </a:p>
            </p:txBody>
          </p:sp>
          <p:sp>
            <p:nvSpPr>
              <p:cNvPr id="530" name="斷詞與word2vec實現…"/>
              <p:cNvSpPr/>
              <p:nvPr/>
            </p:nvSpPr>
            <p:spPr>
              <a:xfrm>
                <a:off x="-1" y="0"/>
                <a:ext cx="3954602"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斷詞與word2vec實現</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採用jieba斷詞</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word2vec 轉成高維空間向量</a:t>
                </a:r>
              </a:p>
            </p:txBody>
          </p:sp>
        </p:grpSp>
      </p:grpSp>
      <p:grpSp>
        <p:nvGrpSpPr>
          <p:cNvPr id="539" name="Gruppieren 38"/>
          <p:cNvGrpSpPr/>
          <p:nvPr/>
        </p:nvGrpSpPr>
        <p:grpSpPr>
          <a:xfrm>
            <a:off x="4451237" y="4944266"/>
            <a:ext cx="3954602" cy="1235252"/>
            <a:chOff x="0" y="0"/>
            <a:chExt cx="3954600" cy="1235251"/>
          </a:xfrm>
        </p:grpSpPr>
        <p:grpSp>
          <p:nvGrpSpPr>
            <p:cNvPr id="535" name="Rectangle 7"/>
            <p:cNvGrpSpPr/>
            <p:nvPr/>
          </p:nvGrpSpPr>
          <p:grpSpPr>
            <a:xfrm>
              <a:off x="0" y="0"/>
              <a:ext cx="3954601" cy="359919"/>
              <a:chOff x="0" y="0"/>
              <a:chExt cx="3954600" cy="359918"/>
            </a:xfrm>
          </p:grpSpPr>
          <p:sp>
            <p:nvSpPr>
              <p:cNvPr id="533" name="矩形"/>
              <p:cNvSpPr/>
              <p:nvPr/>
            </p:nvSpPr>
            <p:spPr>
              <a:xfrm>
                <a:off x="0" y="86498"/>
                <a:ext cx="3954601" cy="186922"/>
              </a:xfrm>
              <a:prstGeom prst="rect">
                <a:avLst/>
              </a:prstGeom>
              <a:solidFill>
                <a:srgbClr val="ADD28E"/>
              </a:solidFill>
              <a:ln w="9525" cap="flat">
                <a:solidFill>
                  <a:schemeClr val="accent4"/>
                </a:solidFill>
                <a:prstDash val="solid"/>
                <a:miter lim="800000"/>
              </a:ln>
              <a:effectLst/>
            </p:spPr>
            <p:txBody>
              <a:bodyPr wrap="square" lIns="0" tIns="0" rIns="0" bIns="0" numCol="1" anchor="ctr">
                <a:noAutofit/>
              </a:bodyPr>
              <a:lstStyle/>
              <a:p>
                <a:pPr>
                  <a:defRPr sz="1200" b="1">
                    <a:latin typeface="微軟正黑體"/>
                    <a:ea typeface="微軟正黑體"/>
                    <a:cs typeface="微軟正黑體"/>
                    <a:sym typeface="微軟正黑體"/>
                  </a:defRPr>
                </a:pPr>
                <a:endParaRPr/>
              </a:p>
            </p:txBody>
          </p:sp>
          <p:sp>
            <p:nvSpPr>
              <p:cNvPr id="534" name="步驟PART3"/>
              <p:cNvSpPr/>
              <p:nvPr/>
            </p:nvSpPr>
            <p:spPr>
              <a:xfrm>
                <a:off x="0" y="0"/>
                <a:ext cx="3954601" cy="3599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9" tIns="72009" rIns="72009" bIns="72009" numCol="1" anchor="ctr">
                <a:spAutoFit/>
              </a:bodyPr>
              <a:lstStyle>
                <a:lvl1pPr>
                  <a:spcBef>
                    <a:spcPts val="700"/>
                  </a:spcBef>
                  <a:defRPr sz="1200" b="1">
                    <a:latin typeface="微軟正黑體"/>
                    <a:ea typeface="微軟正黑體"/>
                    <a:cs typeface="微軟正黑體"/>
                    <a:sym typeface="微軟正黑體"/>
                  </a:defRPr>
                </a:lvl1pPr>
              </a:lstStyle>
              <a:p>
                <a:r>
                  <a:t>步驟PART3</a:t>
                </a:r>
              </a:p>
            </p:txBody>
          </p:sp>
        </p:grpSp>
        <p:grpSp>
          <p:nvGrpSpPr>
            <p:cNvPr id="538" name="Rectangle 8"/>
            <p:cNvGrpSpPr/>
            <p:nvPr/>
          </p:nvGrpSpPr>
          <p:grpSpPr>
            <a:xfrm>
              <a:off x="0" y="271364"/>
              <a:ext cx="3954601" cy="963888"/>
              <a:chOff x="0" y="0"/>
              <a:chExt cx="3954600" cy="963886"/>
            </a:xfrm>
          </p:grpSpPr>
          <p:sp>
            <p:nvSpPr>
              <p:cNvPr id="536" name="矩形"/>
              <p:cNvSpPr/>
              <p:nvPr/>
            </p:nvSpPr>
            <p:spPr>
              <a:xfrm>
                <a:off x="-1" y="0"/>
                <a:ext cx="3954602" cy="963887"/>
              </a:xfrm>
              <a:prstGeom prst="rect">
                <a:avLst/>
              </a:prstGeom>
              <a:solidFill>
                <a:srgbClr val="FFFFFF"/>
              </a:solidFill>
              <a:ln w="9525" cap="flat">
                <a:solidFill>
                  <a:schemeClr val="accent4"/>
                </a:solidFill>
                <a:prstDash val="solid"/>
                <a:miter lim="800000"/>
              </a:ln>
              <a:effectLst/>
            </p:spPr>
            <p:txBody>
              <a:bodyPr wrap="square" lIns="0" tIns="0" rIns="0" bIns="0" numCol="1" anchor="t">
                <a:noAutofit/>
              </a:bodyPr>
              <a:lstStyle/>
              <a:p>
                <a:pPr>
                  <a:spcBef>
                    <a:spcPts val="0"/>
                  </a:spcBef>
                  <a:defRPr sz="1000">
                    <a:latin typeface="微軟正黑體"/>
                    <a:ea typeface="微軟正黑體"/>
                    <a:cs typeface="微軟正黑體"/>
                    <a:sym typeface="微軟正黑體"/>
                  </a:defRPr>
                </a:pPr>
                <a:endParaRPr/>
              </a:p>
            </p:txBody>
          </p:sp>
          <p:sp>
            <p:nvSpPr>
              <p:cNvPr id="537" name="將距離相近的詞以視覺化呈現…"/>
              <p:cNvSpPr/>
              <p:nvPr/>
            </p:nvSpPr>
            <p:spPr>
              <a:xfrm>
                <a:off x="-1" y="0"/>
                <a:ext cx="395460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將距離相近的詞以視覺化呈現</a:t>
                </a:r>
              </a:p>
              <a:p>
                <a:pPr marL="173021" lvl="1" indent="-171450">
                  <a:spcBef>
                    <a:spcPts val="0"/>
                  </a:spcBef>
                  <a:buClr>
                    <a:schemeClr val="accent3"/>
                  </a:buClr>
                  <a:buSzPct val="100000"/>
                  <a:buChar char="▪"/>
                  <a:defRPr sz="1000">
                    <a:latin typeface="微軟正黑體"/>
                    <a:ea typeface="微軟正黑體"/>
                    <a:cs typeface="微軟正黑體"/>
                    <a:sym typeface="微軟正黑體"/>
                  </a:defRPr>
                </a:pPr>
                <a:r>
                  <a:t>做PCA降維</a:t>
                </a:r>
              </a:p>
            </p:txBody>
          </p:sp>
        </p:grpSp>
      </p:grpSp>
      <p:sp>
        <p:nvSpPr>
          <p:cNvPr id="540" name="jieba斷詞"/>
          <p:cNvSpPr/>
          <p:nvPr/>
        </p:nvSpPr>
        <p:spPr>
          <a:xfrm>
            <a:off x="457050" y="1277585"/>
            <a:ext cx="730930" cy="307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2600"/>
                </a:solidFill>
              </a:defRPr>
            </a:lvl1pPr>
          </a:lstStyle>
          <a:p>
            <a:r>
              <a:t>jieba斷詞</a:t>
            </a:r>
          </a:p>
        </p:txBody>
      </p:sp>
      <p:pic>
        <p:nvPicPr>
          <p:cNvPr id="541" name="螢幕快照 2018-06-04 下午2.33.35.png" descr="螢幕快照 2018-06-04 下午2.33.35.png"/>
          <p:cNvPicPr>
            <a:picLocks noChangeAspect="1"/>
          </p:cNvPicPr>
          <p:nvPr/>
        </p:nvPicPr>
        <p:blipFill>
          <a:blip r:embed="rId8">
            <a:extLst/>
          </a:blip>
          <a:stretch>
            <a:fillRect/>
          </a:stretch>
        </p:blipFill>
        <p:spPr>
          <a:xfrm>
            <a:off x="463804" y="3471193"/>
            <a:ext cx="3648819" cy="593238"/>
          </a:xfrm>
          <a:prstGeom prst="rect">
            <a:avLst/>
          </a:prstGeom>
          <a:ln w="12700">
            <a:miter lim="400000"/>
          </a:ln>
        </p:spPr>
      </p:pic>
      <p:sp>
        <p:nvSpPr>
          <p:cNvPr id="542" name="將jieba分詞轉word2vec向量"/>
          <p:cNvSpPr/>
          <p:nvPr/>
        </p:nvSpPr>
        <p:spPr>
          <a:xfrm>
            <a:off x="437820" y="3104978"/>
            <a:ext cx="1992770" cy="307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2600"/>
                </a:solidFill>
                <a:latin typeface="微軟正黑體"/>
                <a:ea typeface="微軟正黑體"/>
                <a:cs typeface="微軟正黑體"/>
                <a:sym typeface="微軟正黑體"/>
              </a:defRPr>
            </a:lvl1pPr>
          </a:lstStyle>
          <a:p>
            <a:r>
              <a:t>將jieba分詞轉word2vec向量</a:t>
            </a:r>
          </a:p>
        </p:txBody>
      </p:sp>
      <p:pic>
        <p:nvPicPr>
          <p:cNvPr id="543" name="螢幕快照 2018-06-04 下午2.39.49.png" descr="螢幕快照 2018-06-04 下午2.39.49.png"/>
          <p:cNvPicPr>
            <a:picLocks noChangeAspect="1"/>
          </p:cNvPicPr>
          <p:nvPr/>
        </p:nvPicPr>
        <p:blipFill>
          <a:blip r:embed="rId9">
            <a:extLst/>
          </a:blip>
          <a:stretch>
            <a:fillRect/>
          </a:stretch>
        </p:blipFill>
        <p:spPr>
          <a:xfrm>
            <a:off x="515153" y="4723646"/>
            <a:ext cx="3495320" cy="1304065"/>
          </a:xfrm>
          <a:prstGeom prst="rect">
            <a:avLst/>
          </a:prstGeom>
          <a:ln w="12700">
            <a:miter lim="400000"/>
          </a:ln>
        </p:spPr>
      </p:pic>
      <p:pic>
        <p:nvPicPr>
          <p:cNvPr id="544" name="螢幕快照 2018-06-04 下午2.41.18.png" descr="螢幕快照 2018-06-04 下午2.41.18.png"/>
          <p:cNvPicPr>
            <a:picLocks noChangeAspect="1"/>
          </p:cNvPicPr>
          <p:nvPr/>
        </p:nvPicPr>
        <p:blipFill>
          <a:blip r:embed="rId10">
            <a:extLst/>
          </a:blip>
          <a:stretch>
            <a:fillRect/>
          </a:stretch>
        </p:blipFill>
        <p:spPr>
          <a:xfrm>
            <a:off x="476849" y="1649465"/>
            <a:ext cx="3751488" cy="1162513"/>
          </a:xfrm>
          <a:prstGeom prst="rect">
            <a:avLst/>
          </a:prstGeom>
          <a:ln w="12700">
            <a:miter lim="400000"/>
          </a:ln>
        </p:spPr>
      </p:pic>
      <p:sp>
        <p:nvSpPr>
          <p:cNvPr id="545" name="檢視文字轉成向量"/>
          <p:cNvSpPr/>
          <p:nvPr/>
        </p:nvSpPr>
        <p:spPr>
          <a:xfrm>
            <a:off x="477301" y="4303867"/>
            <a:ext cx="1323341" cy="307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2600"/>
                </a:solidFill>
              </a:defRPr>
            </a:lvl1pPr>
          </a:lstStyle>
          <a:p>
            <a:r>
              <a:t>檢視文字轉成向量</a:t>
            </a:r>
          </a:p>
        </p:txBody>
      </p:sp>
    </p:spTree>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irm Format - Chinese (Taiwan)">
  <a:themeElements>
    <a:clrScheme name="Firm Format - Chinese (Taiwan)">
      <a:dk1>
        <a:srgbClr val="000000"/>
      </a:dk1>
      <a:lt1>
        <a:srgbClr val="FFFFFF"/>
      </a:lt1>
      <a:dk2>
        <a:srgbClr val="A7A7A7"/>
      </a:dk2>
      <a:lt2>
        <a:srgbClr val="535353"/>
      </a:lt2>
      <a:accent1>
        <a:srgbClr val="A1CB7F"/>
      </a:accent1>
      <a:accent2>
        <a:srgbClr val="83AC00"/>
      </a:accent2>
      <a:accent3>
        <a:srgbClr val="028130"/>
      </a:accent3>
      <a:accent4>
        <a:srgbClr val="013915"/>
      </a:accent4>
      <a:accent5>
        <a:srgbClr val="0086EA"/>
      </a:accent5>
      <a:accent6>
        <a:srgbClr val="808080"/>
      </a:accent6>
      <a:hlink>
        <a:srgbClr val="0000FF"/>
      </a:hlink>
      <a:folHlink>
        <a:srgbClr val="FF00FF"/>
      </a:folHlink>
    </a:clrScheme>
    <a:fontScheme name="Firm Format - Chinese (Taiwan)">
      <a:majorFont>
        <a:latin typeface="Arial"/>
        <a:ea typeface="Arial"/>
        <a:cs typeface="Arial"/>
      </a:majorFont>
      <a:minorFont>
        <a:latin typeface="Helvetica"/>
        <a:ea typeface="Helvetica"/>
        <a:cs typeface="Helvetica"/>
      </a:minorFont>
    </a:fontScheme>
    <a:fmtScheme name="Firm Format - Chinese (Taiw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irm Format - Chinese (Taiwan)">
  <a:themeElements>
    <a:clrScheme name="Firm Format - Chinese (Taiwan)">
      <a:dk1>
        <a:srgbClr val="000000"/>
      </a:dk1>
      <a:lt1>
        <a:srgbClr val="FFFFFF"/>
      </a:lt1>
      <a:dk2>
        <a:srgbClr val="A7A7A7"/>
      </a:dk2>
      <a:lt2>
        <a:srgbClr val="535353"/>
      </a:lt2>
      <a:accent1>
        <a:srgbClr val="A1CB7F"/>
      </a:accent1>
      <a:accent2>
        <a:srgbClr val="83AC00"/>
      </a:accent2>
      <a:accent3>
        <a:srgbClr val="028130"/>
      </a:accent3>
      <a:accent4>
        <a:srgbClr val="013915"/>
      </a:accent4>
      <a:accent5>
        <a:srgbClr val="0086EA"/>
      </a:accent5>
      <a:accent6>
        <a:srgbClr val="808080"/>
      </a:accent6>
      <a:hlink>
        <a:srgbClr val="0000FF"/>
      </a:hlink>
      <a:folHlink>
        <a:srgbClr val="FF00FF"/>
      </a:folHlink>
    </a:clrScheme>
    <a:fontScheme name="Firm Format - Chinese (Taiwan)">
      <a:majorFont>
        <a:latin typeface="Arial"/>
        <a:ea typeface="Arial"/>
        <a:cs typeface="Arial"/>
      </a:majorFont>
      <a:minorFont>
        <a:latin typeface="Helvetica"/>
        <a:ea typeface="Helvetica"/>
        <a:cs typeface="Helvetica"/>
      </a:minorFont>
    </a:fontScheme>
    <a:fmtScheme name="Firm Format - Chinese (Taiw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80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3237</Words>
  <Application>Microsoft Office PowerPoint</Application>
  <PresentationFormat>自訂</PresentationFormat>
  <Paragraphs>383</Paragraphs>
  <Slides>22</Slides>
  <Notes>6</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22</vt:i4>
      </vt:variant>
    </vt:vector>
  </HeadingPairs>
  <TitlesOfParts>
    <vt:vector size="34" baseType="lpstr">
      <vt:lpstr>Noto Sans Symbols</vt:lpstr>
      <vt:lpstr>Microsoft JhengHei</vt:lpstr>
      <vt:lpstr>Microsoft JhengHei</vt:lpstr>
      <vt:lpstr>新細明體</vt:lpstr>
      <vt:lpstr>DFKai-SB</vt:lpstr>
      <vt:lpstr>Arial</vt:lpstr>
      <vt:lpstr>Calibri Light</vt:lpstr>
      <vt:lpstr>Helvetica</vt:lpstr>
      <vt:lpstr>Verdana</vt:lpstr>
      <vt:lpstr>Wingdings</vt:lpstr>
      <vt:lpstr>Firm Format - Chinese (Taiwan)</vt:lpstr>
      <vt:lpstr>think-cell Folie</vt:lpstr>
      <vt:lpstr>6月簡報</vt:lpstr>
      <vt:lpstr>    大綱</vt:lpstr>
      <vt:lpstr>   機器學習的種類</vt:lpstr>
      <vt:lpstr>   機器學習的種類</vt:lpstr>
      <vt:lpstr>   神經網路(監督式學習)</vt:lpstr>
      <vt:lpstr>   自然語言處理</vt:lpstr>
      <vt:lpstr>   自然語言處理</vt:lpstr>
      <vt:lpstr>   自然語言處理</vt:lpstr>
      <vt:lpstr>   自然語言處理</vt:lpstr>
      <vt:lpstr>   自然語言處理</vt:lpstr>
      <vt:lpstr>   自然語言處理</vt:lpstr>
      <vt:lpstr>遷移學習（Transfer Learning）</vt:lpstr>
      <vt:lpstr>遷移學習（Transfer Learning） </vt:lpstr>
      <vt:lpstr>遷移學習（Transfer Learning） </vt:lpstr>
      <vt:lpstr>遷移學習（Transfer Learning） </vt:lpstr>
      <vt:lpstr>遷移學習（Transfer Learning） </vt:lpstr>
      <vt:lpstr>   機器學習的應用</vt:lpstr>
      <vt:lpstr>   機器學習的應用</vt:lpstr>
      <vt:lpstr>   機器學習的應用</vt:lpstr>
      <vt:lpstr>    BU說明分析預測電文 </vt:lpstr>
      <vt:lpstr>   實習總結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6月簡報</dc:title>
  <dc:creator>許芳瑜08398</dc:creator>
  <cp:lastModifiedBy>許芳瑜08398</cp:lastModifiedBy>
  <cp:revision>21</cp:revision>
  <cp:lastPrinted>2018-06-05T02:35:15Z</cp:lastPrinted>
  <dcterms:modified xsi:type="dcterms:W3CDTF">2018-06-07T01:24:15Z</dcterms:modified>
</cp:coreProperties>
</file>